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304" r:id="rId3"/>
    <p:sldId id="283" r:id="rId4"/>
    <p:sldId id="284" r:id="rId5"/>
    <p:sldId id="281" r:id="rId6"/>
    <p:sldId id="287" r:id="rId7"/>
    <p:sldId id="285" r:id="rId8"/>
    <p:sldId id="286" r:id="rId9"/>
    <p:sldId id="289" r:id="rId10"/>
    <p:sldId id="290" r:id="rId11"/>
    <p:sldId id="291" r:id="rId12"/>
    <p:sldId id="295" r:id="rId13"/>
    <p:sldId id="294" r:id="rId14"/>
    <p:sldId id="305" r:id="rId15"/>
    <p:sldId id="306" r:id="rId16"/>
    <p:sldId id="307" r:id="rId17"/>
    <p:sldId id="308" r:id="rId18"/>
    <p:sldId id="309"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A44"/>
    <a:srgbClr val="CB1B4A"/>
    <a:srgbClr val="074D67"/>
    <a:srgbClr val="FCB414"/>
    <a:srgbClr val="282F39"/>
    <a:srgbClr val="007A7D"/>
    <a:srgbClr val="42AFB6"/>
    <a:srgbClr val="C2C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46" autoAdjust="0"/>
    <p:restoredTop sz="94669" autoAdjust="0"/>
  </p:normalViewPr>
  <p:slideViewPr>
    <p:cSldViewPr snapToGrid="0">
      <p:cViewPr varScale="1">
        <p:scale>
          <a:sx n="74" d="100"/>
          <a:sy n="74" d="100"/>
        </p:scale>
        <p:origin x="54" y="27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37274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46314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7693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6051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72612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91300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4826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58875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73641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139089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t>27/09/2023</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5573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27/09/2023</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a:t>
            </a:fld>
            <a:endParaRPr lang="en-GB"/>
          </a:p>
        </p:txBody>
      </p:sp>
    </p:spTree>
    <p:extLst>
      <p:ext uri="{BB962C8B-B14F-4D97-AF65-F5344CB8AC3E}">
        <p14:creationId xmlns:p14="http://schemas.microsoft.com/office/powerpoint/2010/main" val="138541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01F867-EA3A-4053-BC23-44561238D953}"/>
              </a:ext>
            </a:extLst>
          </p:cNvPr>
          <p:cNvSpPr txBox="1"/>
          <p:nvPr/>
        </p:nvSpPr>
        <p:spPr>
          <a:xfrm>
            <a:off x="1215412" y="4956399"/>
            <a:ext cx="9988296" cy="707886"/>
          </a:xfrm>
          <a:prstGeom prst="rect">
            <a:avLst/>
          </a:prstGeom>
          <a:noFill/>
        </p:spPr>
        <p:txBody>
          <a:bodyPr wrap="square" rtlCol="0">
            <a:spAutoFit/>
          </a:bodyPr>
          <a:lstStyle/>
          <a:p>
            <a:pPr lvl="0" algn="ctr">
              <a:defRPr/>
            </a:pPr>
            <a:r>
              <a:rPr lang="en-GB" sz="4000" b="1" dirty="0">
                <a:latin typeface="Noto Sans" panose="020B0502040504020204" pitchFamily="34"/>
                <a:ea typeface="Noto Sans" panose="020B0502040504020204" pitchFamily="34"/>
                <a:cs typeface="Noto Sans" panose="020B0502040504020204" pitchFamily="34"/>
              </a:rPr>
              <a:t>PRODUCTS &amp; SERVICES BUREAU LTD</a:t>
            </a:r>
          </a:p>
        </p:txBody>
      </p:sp>
      <p:sp>
        <p:nvSpPr>
          <p:cNvPr id="54" name="TextBox 53">
            <a:extLst>
              <a:ext uri="{FF2B5EF4-FFF2-40B4-BE49-F238E27FC236}">
                <a16:creationId xmlns:a16="http://schemas.microsoft.com/office/drawing/2014/main" id="{6EA6CCC4-F99D-4AEC-97D5-FD5DA4691F87}"/>
              </a:ext>
            </a:extLst>
          </p:cNvPr>
          <p:cNvSpPr txBox="1"/>
          <p:nvPr/>
        </p:nvSpPr>
        <p:spPr>
          <a:xfrm>
            <a:off x="2806611" y="5636835"/>
            <a:ext cx="6291072" cy="400110"/>
          </a:xfrm>
          <a:prstGeom prst="rect">
            <a:avLst/>
          </a:prstGeom>
          <a:noFill/>
        </p:spPr>
        <p:txBody>
          <a:bodyPr wrap="square" rtlCol="0">
            <a:spAutoFit/>
          </a:bodyPr>
          <a:lstStyle/>
          <a:p>
            <a:pPr lvl="0" algn="ctr">
              <a:defRPr/>
            </a:pPr>
            <a:r>
              <a:rPr lang="en-US" sz="2000" b="1" i="1" dirty="0">
                <a:latin typeface="Noto Sans" panose="020B0502040504020204" pitchFamily="34"/>
                <a:ea typeface="Noto Sans" panose="020B0502040504020204" pitchFamily="34"/>
                <a:cs typeface="Noto Sans" panose="020B0502040504020204" pitchFamily="34"/>
              </a:rPr>
              <a:t>Death To Corruption &amp; Equal Opportunities For </a:t>
            </a:r>
            <a:r>
              <a:rPr lang="en-US" sz="2000" b="1" i="1" dirty="0" smtClean="0">
                <a:latin typeface="Noto Sans" panose="020B0502040504020204" pitchFamily="34"/>
                <a:ea typeface="Noto Sans" panose="020B0502040504020204" pitchFamily="34"/>
                <a:cs typeface="Noto Sans" panose="020B0502040504020204" pitchFamily="34"/>
              </a:rPr>
              <a:t>All</a:t>
            </a:r>
            <a:endParaRPr kumimoji="0" lang="en-GB" sz="2000" b="1" i="1"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2" name="04 Bach- Cantata #147, BWV 147, 'Herz Und Mund Und Tat Und Leben' - Jesu, Joy Of Man's Desir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54384" y="6464808"/>
            <a:ext cx="178880" cy="17888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364" t="634" r="1"/>
          <a:stretch/>
        </p:blipFill>
        <p:spPr>
          <a:xfrm>
            <a:off x="4020151" y="553792"/>
            <a:ext cx="4378817" cy="4029947"/>
          </a:xfrm>
          <a:prstGeom prst="rect">
            <a:avLst/>
          </a:prstGeom>
        </p:spPr>
      </p:pic>
    </p:spTree>
    <p:extLst>
      <p:ext uri="{BB962C8B-B14F-4D97-AF65-F5344CB8AC3E}">
        <p14:creationId xmlns:p14="http://schemas.microsoft.com/office/powerpoint/2010/main" val="23801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7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8661A29B-7547-4199-A8C0-C2BF1C8D874F}"/>
              </a:ext>
            </a:extLst>
          </p:cNvPr>
          <p:cNvSpPr/>
          <p:nvPr/>
        </p:nvSpPr>
        <p:spPr>
          <a:xfrm>
            <a:off x="3294768" y="3216051"/>
            <a:ext cx="2141278" cy="686959"/>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Arrow: Pentagon 18">
            <a:extLst>
              <a:ext uri="{FF2B5EF4-FFF2-40B4-BE49-F238E27FC236}">
                <a16:creationId xmlns:a16="http://schemas.microsoft.com/office/drawing/2014/main" id="{3EE4A6CE-BD9F-4898-88AC-31794D482961}"/>
              </a:ext>
            </a:extLst>
          </p:cNvPr>
          <p:cNvSpPr/>
          <p:nvPr/>
        </p:nvSpPr>
        <p:spPr>
          <a:xfrm>
            <a:off x="3294767" y="4475279"/>
            <a:ext cx="2141279" cy="68695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row: Pentagon 19">
            <a:extLst>
              <a:ext uri="{FF2B5EF4-FFF2-40B4-BE49-F238E27FC236}">
                <a16:creationId xmlns:a16="http://schemas.microsoft.com/office/drawing/2014/main" id="{E55F1464-7C3B-4275-ADE6-46400E528524}"/>
              </a:ext>
            </a:extLst>
          </p:cNvPr>
          <p:cNvSpPr/>
          <p:nvPr/>
        </p:nvSpPr>
        <p:spPr>
          <a:xfrm rot="10800000">
            <a:off x="1074598" y="4953446"/>
            <a:ext cx="2093735" cy="68695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A0714A4-B9A1-4A6D-8AD1-29E48D3F03A3}"/>
              </a:ext>
            </a:extLst>
          </p:cNvPr>
          <p:cNvSpPr txBox="1"/>
          <p:nvPr/>
        </p:nvSpPr>
        <p:spPr>
          <a:xfrm>
            <a:off x="3615671" y="3200566"/>
            <a:ext cx="1628351" cy="954107"/>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Tender Bidding  and Procurement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4DAFBC85-CAFD-4435-8A9D-A1525B2F29E7}"/>
              </a:ext>
            </a:extLst>
          </p:cNvPr>
          <p:cNvSpPr txBox="1"/>
          <p:nvPr/>
        </p:nvSpPr>
        <p:spPr>
          <a:xfrm>
            <a:off x="3687357" y="4524621"/>
            <a:ext cx="1515653" cy="738664"/>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Public Service Providers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3" name="TextBox 32">
            <a:extLst>
              <a:ext uri="{FF2B5EF4-FFF2-40B4-BE49-F238E27FC236}">
                <a16:creationId xmlns:a16="http://schemas.microsoft.com/office/drawing/2014/main" id="{90CBE9F5-917F-4379-9AF6-F2CA50EB1F17}"/>
              </a:ext>
            </a:extLst>
          </p:cNvPr>
          <p:cNvSpPr txBox="1"/>
          <p:nvPr/>
        </p:nvSpPr>
        <p:spPr>
          <a:xfrm>
            <a:off x="3231454" y="4490618"/>
            <a:ext cx="60497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33">
            <a:extLst>
              <a:ext uri="{FF2B5EF4-FFF2-40B4-BE49-F238E27FC236}">
                <a16:creationId xmlns:a16="http://schemas.microsoft.com/office/drawing/2014/main" id="{F2085785-1DA6-4C80-9D49-08795204B939}"/>
              </a:ext>
            </a:extLst>
          </p:cNvPr>
          <p:cNvSpPr txBox="1"/>
          <p:nvPr/>
        </p:nvSpPr>
        <p:spPr>
          <a:xfrm>
            <a:off x="2803439" y="6062612"/>
            <a:ext cx="11471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Option </a:t>
            </a:r>
            <a:endParaRPr kumimoji="0" lang="en-GB" sz="20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9" name="TextBox 38">
            <a:extLst>
              <a:ext uri="{FF2B5EF4-FFF2-40B4-BE49-F238E27FC236}">
                <a16:creationId xmlns:a16="http://schemas.microsoft.com/office/drawing/2014/main" id="{7A74C221-EC9F-4AF4-AA48-330140393494}"/>
              </a:ext>
            </a:extLst>
          </p:cNvPr>
          <p:cNvSpPr txBox="1"/>
          <p:nvPr/>
        </p:nvSpPr>
        <p:spPr>
          <a:xfrm>
            <a:off x="667512" y="5755112"/>
            <a:ext cx="1339105" cy="523220"/>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Fight On Corruption</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0" name="TextBox 39">
            <a:extLst>
              <a:ext uri="{FF2B5EF4-FFF2-40B4-BE49-F238E27FC236}">
                <a16:creationId xmlns:a16="http://schemas.microsoft.com/office/drawing/2014/main" id="{F90DBE17-AAEB-42DD-A6FE-6223DF7E9B60}"/>
              </a:ext>
            </a:extLst>
          </p:cNvPr>
          <p:cNvSpPr txBox="1"/>
          <p:nvPr/>
        </p:nvSpPr>
        <p:spPr>
          <a:xfrm>
            <a:off x="158304" y="5734556"/>
            <a:ext cx="65049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1" name="TextBox 40">
            <a:extLst>
              <a:ext uri="{FF2B5EF4-FFF2-40B4-BE49-F238E27FC236}">
                <a16:creationId xmlns:a16="http://schemas.microsoft.com/office/drawing/2014/main" id="{3B3B0A16-36AF-4723-8A53-D395AAC19B85}"/>
              </a:ext>
            </a:extLst>
          </p:cNvPr>
          <p:cNvSpPr txBox="1"/>
          <p:nvPr/>
        </p:nvSpPr>
        <p:spPr>
          <a:xfrm>
            <a:off x="18528" y="579790"/>
            <a:ext cx="8409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C2C923"/>
                </a:solidFill>
                <a:effectLst/>
                <a:uLnTx/>
                <a:uFillTx/>
                <a:latin typeface="Open Sans" panose="020B0606030504020204" pitchFamily="34" charset="0"/>
              </a:rPr>
              <a:t>01</a:t>
            </a:r>
            <a:endParaRPr kumimoji="0" lang="en-GB" sz="4000" b="1" i="0" u="none" strike="noStrike" kern="1200" cap="none" spc="0" normalizeH="0" baseline="0" noProof="0" dirty="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2" name="TextBox 41">
            <a:extLst>
              <a:ext uri="{FF2B5EF4-FFF2-40B4-BE49-F238E27FC236}">
                <a16:creationId xmlns:a16="http://schemas.microsoft.com/office/drawing/2014/main" id="{32E8247B-1DE2-4321-B85F-3B8DE79D94BF}"/>
              </a:ext>
            </a:extLst>
          </p:cNvPr>
          <p:cNvSpPr txBox="1"/>
          <p:nvPr/>
        </p:nvSpPr>
        <p:spPr>
          <a:xfrm>
            <a:off x="6130981" y="543210"/>
            <a:ext cx="7733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CB414"/>
                </a:solidFill>
                <a:effectLst/>
                <a:uLnTx/>
                <a:uFillTx/>
                <a:latin typeface="Open Sans" panose="020B0606030504020204" pitchFamily="34" charset="0"/>
              </a:rPr>
              <a:t>0</a:t>
            </a:r>
            <a:r>
              <a:rPr kumimoji="0" lang="en-US" sz="4000" b="1" i="0" u="none" strike="noStrike" kern="1200" cap="none" spc="0" normalizeH="0" baseline="0" noProof="0" dirty="0">
                <a:ln>
                  <a:noFill/>
                </a:ln>
                <a:solidFill>
                  <a:srgbClr val="FCB414"/>
                </a:solidFill>
                <a:effectLst/>
                <a:uLnTx/>
                <a:uFillTx/>
                <a:latin typeface="Open Sans" panose="020B0606030504020204" pitchFamily="34" charset="0"/>
              </a:rPr>
              <a:t>2</a:t>
            </a:r>
            <a:endParaRPr kumimoji="0" lang="en-GB" sz="40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A4B25D45-8E92-44D8-93DB-B69C9E10C263}"/>
              </a:ext>
            </a:extLst>
          </p:cNvPr>
          <p:cNvSpPr txBox="1"/>
          <p:nvPr/>
        </p:nvSpPr>
        <p:spPr>
          <a:xfrm>
            <a:off x="661729" y="652862"/>
            <a:ext cx="5366913" cy="2400657"/>
          </a:xfrm>
          <a:prstGeom prst="rect">
            <a:avLst/>
          </a:prstGeom>
          <a:noFill/>
        </p:spPr>
        <p:txBody>
          <a:bodyPr wrap="square" rtlCol="0">
            <a:spAutoFit/>
          </a:bodyPr>
          <a:lstStyle/>
          <a:p>
            <a:pPr algn="just"/>
            <a:r>
              <a:rPr lang="en-US" sz="1500" dirty="0">
                <a:latin typeface="Open Sans" panose="020B0606030504020204"/>
              </a:rPr>
              <a:t>Corrupt suppliers/contractors connive with decision makers or influential officers of a procuring entity to influence bid results in return for a share of the contract/purchase amount. </a:t>
            </a:r>
            <a:r>
              <a:rPr lang="en-US" sz="1500" dirty="0" smtClean="0">
                <a:latin typeface="Open Sans" panose="020B0606030504020204"/>
              </a:rPr>
              <a:t>Sometimes the carrot is dangled by the officers of the procuring entity as a condition for the business award to the contractor/supplier. In public institutions, controlling officers have in the past been further exerted with undue influence to accept bids and award contracts to businesses of the ruling elite to enable them finance the ruling party. Tribalism, regionalism, nepotism and ethnicity also play a major role in this area. </a:t>
            </a:r>
            <a:endParaRPr lang="en-US" sz="1500" dirty="0">
              <a:latin typeface="Open Sans" panose="020B0606030504020204"/>
            </a:endParaRPr>
          </a:p>
          <a:p>
            <a:pPr algn="just"/>
            <a:r>
              <a:rPr lang="en-US" sz="1500" dirty="0" smtClean="0">
                <a:latin typeface="Open Sans" panose="020B0606030504020204"/>
              </a:rPr>
              <a:t>             </a:t>
            </a:r>
            <a:endParaRPr lang="en-US" sz="1500" dirty="0">
              <a:latin typeface="Open Sans" panose="020B0606030504020204"/>
            </a:endParaRPr>
          </a:p>
        </p:txBody>
      </p:sp>
      <p:sp>
        <p:nvSpPr>
          <p:cNvPr id="45" name="TextBox 44">
            <a:extLst>
              <a:ext uri="{FF2B5EF4-FFF2-40B4-BE49-F238E27FC236}">
                <a16:creationId xmlns:a16="http://schemas.microsoft.com/office/drawing/2014/main" id="{42C9EA9F-3793-45A3-8FCE-CE45896B96D8}"/>
              </a:ext>
            </a:extLst>
          </p:cNvPr>
          <p:cNvSpPr txBox="1"/>
          <p:nvPr/>
        </p:nvSpPr>
        <p:spPr>
          <a:xfrm>
            <a:off x="5963359" y="3551876"/>
            <a:ext cx="8037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42AFB6"/>
                </a:solidFill>
                <a:effectLst/>
                <a:uLnTx/>
                <a:uFillTx/>
                <a:latin typeface="Open Sans" panose="020B0606030504020204" pitchFamily="34" charset="0"/>
              </a:rPr>
              <a:t>0</a:t>
            </a:r>
            <a:r>
              <a:rPr kumimoji="0" lang="en-US" sz="4000" b="1" i="0" u="none" strike="noStrike" kern="1200" cap="none" spc="0" normalizeH="0" baseline="0" noProof="0" dirty="0">
                <a:ln>
                  <a:noFill/>
                </a:ln>
                <a:solidFill>
                  <a:srgbClr val="42AFB6"/>
                </a:solidFill>
                <a:effectLst/>
                <a:uLnTx/>
                <a:uFillTx/>
                <a:latin typeface="Open Sans" panose="020B0606030504020204" pitchFamily="34" charset="0"/>
              </a:rPr>
              <a:t>4</a:t>
            </a:r>
            <a:endParaRPr kumimoji="0" lang="en-GB" sz="40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0" name="TextBox 49">
            <a:extLst>
              <a:ext uri="{FF2B5EF4-FFF2-40B4-BE49-F238E27FC236}">
                <a16:creationId xmlns:a16="http://schemas.microsoft.com/office/drawing/2014/main" id="{82BF4038-B565-4CBF-808D-209F56D93A1B}"/>
              </a:ext>
            </a:extLst>
          </p:cNvPr>
          <p:cNvSpPr txBox="1"/>
          <p:nvPr/>
        </p:nvSpPr>
        <p:spPr>
          <a:xfrm>
            <a:off x="6036914" y="1606839"/>
            <a:ext cx="8161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CB1B4A"/>
                </a:solidFill>
                <a:effectLst/>
                <a:uLnTx/>
                <a:uFillTx/>
                <a:latin typeface="Open Sans" panose="020B0606030504020204" pitchFamily="34" charset="0"/>
              </a:rPr>
              <a:t>0</a:t>
            </a:r>
            <a:r>
              <a:rPr kumimoji="0" lang="en-US" sz="4000" b="1" i="0" u="none" strike="noStrike" kern="1200" cap="none" spc="0" normalizeH="0" baseline="0" noProof="0" dirty="0">
                <a:ln>
                  <a:noFill/>
                </a:ln>
                <a:solidFill>
                  <a:srgbClr val="CB1B4A"/>
                </a:solidFill>
                <a:effectLst/>
                <a:uLnTx/>
                <a:uFillTx/>
                <a:latin typeface="Open Sans" panose="020B0606030504020204" pitchFamily="34" charset="0"/>
              </a:rPr>
              <a:t>3</a:t>
            </a:r>
            <a:endParaRPr kumimoji="0" lang="en-GB" sz="40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8" name="TextBox 37">
            <a:extLst>
              <a:ext uri="{FF2B5EF4-FFF2-40B4-BE49-F238E27FC236}">
                <a16:creationId xmlns:a16="http://schemas.microsoft.com/office/drawing/2014/main" id="{A4B25D45-8E92-44D8-93DB-B69C9E10C263}"/>
              </a:ext>
            </a:extLst>
          </p:cNvPr>
          <p:cNvSpPr txBox="1"/>
          <p:nvPr/>
        </p:nvSpPr>
        <p:spPr>
          <a:xfrm>
            <a:off x="6763582" y="668803"/>
            <a:ext cx="5366913" cy="784830"/>
          </a:xfrm>
          <a:prstGeom prst="rect">
            <a:avLst/>
          </a:prstGeom>
          <a:noFill/>
        </p:spPr>
        <p:txBody>
          <a:bodyPr wrap="square" rtlCol="0">
            <a:spAutoFit/>
          </a:bodyPr>
          <a:lstStyle/>
          <a:p>
            <a:r>
              <a:rPr lang="en-US" sz="1500" dirty="0">
                <a:latin typeface="Open Sans" panose="020B0606030504020204"/>
              </a:rPr>
              <a:t>Corrupt individuals and institutions </a:t>
            </a:r>
            <a:r>
              <a:rPr lang="en-US" sz="1500" dirty="0" smtClean="0">
                <a:latin typeface="Open Sans" panose="020B0606030504020204"/>
              </a:rPr>
              <a:t>bribe tax collectors and </a:t>
            </a:r>
            <a:r>
              <a:rPr lang="en-US" sz="1500" dirty="0">
                <a:latin typeface="Open Sans" panose="020B0606030504020204"/>
              </a:rPr>
              <a:t>law enforcing public officers to evade taxes/fees, and to avoid penalties when in contravention of the law</a:t>
            </a:r>
            <a:r>
              <a:rPr lang="en-US" sz="1500" dirty="0" smtClean="0">
                <a:latin typeface="Open Sans" panose="020B0606030504020204"/>
              </a:rPr>
              <a:t>.</a:t>
            </a:r>
            <a:endParaRPr lang="en-US" sz="1500" dirty="0">
              <a:latin typeface="Open Sans" panose="020B0606030504020204"/>
            </a:endParaRPr>
          </a:p>
        </p:txBody>
      </p:sp>
      <p:sp>
        <p:nvSpPr>
          <p:cNvPr id="51" name="TextBox 50">
            <a:extLst>
              <a:ext uri="{FF2B5EF4-FFF2-40B4-BE49-F238E27FC236}">
                <a16:creationId xmlns:a16="http://schemas.microsoft.com/office/drawing/2014/main" id="{6514EC58-BAEF-424A-8DDA-0FC2EC2C0875}"/>
              </a:ext>
            </a:extLst>
          </p:cNvPr>
          <p:cNvSpPr txBox="1"/>
          <p:nvPr/>
        </p:nvSpPr>
        <p:spPr>
          <a:xfrm>
            <a:off x="3203983" y="3261542"/>
            <a:ext cx="66275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smtClean="0">
                <a:ln>
                  <a:noFill/>
                </a:ln>
                <a:solidFill>
                  <a:srgbClr val="FFFFFF"/>
                </a:solidFill>
                <a:effectLst/>
                <a:uLnTx/>
                <a:uFillTx/>
                <a:latin typeface="Open Sans" panose="020B0606030504020204" pitchFamily="34" charset="0"/>
                <a:ea typeface="+mn-ea"/>
                <a:cs typeface="+mn-cs"/>
              </a:rPr>
              <a:t>0</a:t>
            </a:r>
            <a:r>
              <a:rPr kumimoji="0" lang="en-US" sz="3000" b="1" i="0" u="none" strike="noStrike" kern="1200" cap="none" spc="0" normalizeH="0" baseline="0" noProof="0" dirty="0" smtClean="0">
                <a:ln>
                  <a:noFill/>
                </a:ln>
                <a:solidFill>
                  <a:srgbClr val="FFFFFF"/>
                </a:solidFill>
                <a:effectLst/>
                <a:uLnTx/>
                <a:uFillTx/>
                <a:latin typeface="Open Sans" panose="020B0606030504020204" pitchFamily="34" charset="0"/>
                <a:ea typeface="+mn-ea"/>
                <a:cs typeface="+mn-cs"/>
              </a:rPr>
              <a:t>1</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2" name="TextBox 51">
            <a:extLst>
              <a:ext uri="{FF2B5EF4-FFF2-40B4-BE49-F238E27FC236}">
                <a16:creationId xmlns:a16="http://schemas.microsoft.com/office/drawing/2014/main" id="{A4B25D45-8E92-44D8-93DB-B69C9E10C263}"/>
              </a:ext>
            </a:extLst>
          </p:cNvPr>
          <p:cNvSpPr txBox="1"/>
          <p:nvPr/>
        </p:nvSpPr>
        <p:spPr>
          <a:xfrm>
            <a:off x="6709449" y="1705451"/>
            <a:ext cx="5366913" cy="1708160"/>
          </a:xfrm>
          <a:prstGeom prst="rect">
            <a:avLst/>
          </a:prstGeom>
          <a:noFill/>
        </p:spPr>
        <p:txBody>
          <a:bodyPr wrap="square" rtlCol="0">
            <a:spAutoFit/>
          </a:bodyPr>
          <a:lstStyle/>
          <a:p>
            <a:r>
              <a:rPr lang="en-US" sz="1500" dirty="0">
                <a:latin typeface="Open Sans" panose="020B0606030504020204"/>
              </a:rPr>
              <a:t>Due to inefficiency in public service delivery, applicants for public services like immigration, electricity and water connections, houses and plots allocations, and motor vehicle licensing wait on the queue far too long for their patience.  This prompts some applicants to seek ways of jumping the queue by bribing allocation or responsible/licensing officers. Some public officers deliberately create panic situations to influence bribes from applicants. </a:t>
            </a:r>
          </a:p>
        </p:txBody>
      </p:sp>
      <p:sp>
        <p:nvSpPr>
          <p:cNvPr id="53" name="TextBox 52">
            <a:extLst>
              <a:ext uri="{FF2B5EF4-FFF2-40B4-BE49-F238E27FC236}">
                <a16:creationId xmlns:a16="http://schemas.microsoft.com/office/drawing/2014/main" id="{A4B25D45-8E92-44D8-93DB-B69C9E10C263}"/>
              </a:ext>
            </a:extLst>
          </p:cNvPr>
          <p:cNvSpPr txBox="1"/>
          <p:nvPr/>
        </p:nvSpPr>
        <p:spPr>
          <a:xfrm>
            <a:off x="6709449" y="3638988"/>
            <a:ext cx="5366913" cy="2400657"/>
          </a:xfrm>
          <a:prstGeom prst="rect">
            <a:avLst/>
          </a:prstGeom>
          <a:noFill/>
        </p:spPr>
        <p:txBody>
          <a:bodyPr wrap="square" rtlCol="0">
            <a:spAutoFit/>
          </a:bodyPr>
          <a:lstStyle/>
          <a:p>
            <a:r>
              <a:rPr lang="en-US" sz="1500" dirty="0">
                <a:latin typeface="Open Sans" panose="020B0606030504020204"/>
              </a:rPr>
              <a:t>There </a:t>
            </a:r>
            <a:r>
              <a:rPr lang="en-US" sz="1500" dirty="0" smtClean="0">
                <a:latin typeface="Open Sans" panose="020B0606030504020204"/>
              </a:rPr>
              <a:t>have been </a:t>
            </a:r>
            <a:r>
              <a:rPr lang="en-US" sz="1500" dirty="0">
                <a:latin typeface="Open Sans" panose="020B0606030504020204"/>
              </a:rPr>
              <a:t>seemingly some effort in the fight against corruption through some framework by government and some stakeholders. Unfortunately there are a lot of gaps in the framework probably left deliberately and technically by policy makers most of whom benefit a great deal from the vice. </a:t>
            </a:r>
            <a:endParaRPr lang="en-US" sz="1500" dirty="0" smtClean="0">
              <a:latin typeface="Open Sans" panose="020B0606030504020204"/>
            </a:endParaRPr>
          </a:p>
          <a:p>
            <a:endParaRPr lang="en-US" sz="1500" dirty="0">
              <a:latin typeface="Open Sans" panose="020B0606030504020204"/>
            </a:endParaRPr>
          </a:p>
          <a:p>
            <a:r>
              <a:rPr lang="en-US" sz="1500" dirty="0" smtClean="0">
                <a:latin typeface="Open Sans" panose="020B0606030504020204"/>
              </a:rPr>
              <a:t>The critical challenge is that the legal framework currently in force depends largely on the goodwill, integrity, interests and character of the top leadership to be effective. A change in Government could easily reverse a situation.</a:t>
            </a:r>
            <a:endParaRPr lang="en-US" sz="1500" dirty="0">
              <a:latin typeface="Open Sans" panose="020B0606030504020204"/>
            </a:endParaRPr>
          </a:p>
        </p:txBody>
      </p:sp>
      <p:sp>
        <p:nvSpPr>
          <p:cNvPr id="25" name="Rectangle: Rounded Corners 2">
            <a:extLst>
              <a:ext uri="{FF2B5EF4-FFF2-40B4-BE49-F238E27FC236}">
                <a16:creationId xmlns:a16="http://schemas.microsoft.com/office/drawing/2014/main" id="{37AC41B4-D0D5-4658-B325-50DA512F94CD}"/>
              </a:ext>
            </a:extLst>
          </p:cNvPr>
          <p:cNvSpPr/>
          <p:nvPr/>
        </p:nvSpPr>
        <p:spPr>
          <a:xfrm>
            <a:off x="3142115" y="2999398"/>
            <a:ext cx="139774" cy="300022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Arrow: Pentagon 17">
            <a:extLst>
              <a:ext uri="{FF2B5EF4-FFF2-40B4-BE49-F238E27FC236}">
                <a16:creationId xmlns:a16="http://schemas.microsoft.com/office/drawing/2014/main" id="{8FE14B9B-29E6-40E5-B29D-40B473B87DC9}"/>
              </a:ext>
            </a:extLst>
          </p:cNvPr>
          <p:cNvSpPr/>
          <p:nvPr/>
        </p:nvSpPr>
        <p:spPr>
          <a:xfrm rot="10800000">
            <a:off x="1052574" y="3655601"/>
            <a:ext cx="2093737" cy="68695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Rounded Corners 23">
            <a:extLst>
              <a:ext uri="{FF2B5EF4-FFF2-40B4-BE49-F238E27FC236}">
                <a16:creationId xmlns:a16="http://schemas.microsoft.com/office/drawing/2014/main" id="{F4FB3D72-7AE6-4DB4-ABD5-7D102C48850C}"/>
              </a:ext>
            </a:extLst>
          </p:cNvPr>
          <p:cNvSpPr/>
          <p:nvPr/>
        </p:nvSpPr>
        <p:spPr>
          <a:xfrm rot="5400000">
            <a:off x="3177107" y="5431853"/>
            <a:ext cx="139774" cy="125096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BE34ACD-C041-4E63-A995-A64EB55234B8}"/>
              </a:ext>
            </a:extLst>
          </p:cNvPr>
          <p:cNvSpPr txBox="1"/>
          <p:nvPr/>
        </p:nvSpPr>
        <p:spPr>
          <a:xfrm>
            <a:off x="1820138" y="3641043"/>
            <a:ext cx="1147105" cy="954107"/>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Regulation and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5" name="TextBox 34">
            <a:extLst>
              <a:ext uri="{FF2B5EF4-FFF2-40B4-BE49-F238E27FC236}">
                <a16:creationId xmlns:a16="http://schemas.microsoft.com/office/drawing/2014/main" id="{6514EC58-BAEF-424A-8DDA-0FC2EC2C0875}"/>
              </a:ext>
            </a:extLst>
          </p:cNvPr>
          <p:cNvSpPr txBox="1"/>
          <p:nvPr/>
        </p:nvSpPr>
        <p:spPr>
          <a:xfrm>
            <a:off x="1192352" y="3722085"/>
            <a:ext cx="70120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6" name="TextBox 35">
            <a:extLst>
              <a:ext uri="{FF2B5EF4-FFF2-40B4-BE49-F238E27FC236}">
                <a16:creationId xmlns:a16="http://schemas.microsoft.com/office/drawing/2014/main" id="{7A74C221-EC9F-4AF4-AA48-330140393494}"/>
              </a:ext>
            </a:extLst>
          </p:cNvPr>
          <p:cNvSpPr txBox="1"/>
          <p:nvPr/>
        </p:nvSpPr>
        <p:spPr>
          <a:xfrm>
            <a:off x="1710703" y="5033891"/>
            <a:ext cx="1339105" cy="523220"/>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Fight On Corruption</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7" name="TextBox 36">
            <a:extLst>
              <a:ext uri="{FF2B5EF4-FFF2-40B4-BE49-F238E27FC236}">
                <a16:creationId xmlns:a16="http://schemas.microsoft.com/office/drawing/2014/main" id="{F90DBE17-AAEB-42DD-A6FE-6223DF7E9B60}"/>
              </a:ext>
            </a:extLst>
          </p:cNvPr>
          <p:cNvSpPr txBox="1"/>
          <p:nvPr/>
        </p:nvSpPr>
        <p:spPr>
          <a:xfrm>
            <a:off x="1201495" y="5013335"/>
            <a:ext cx="65049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082332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effectLst/>
                <a:uLnTx/>
                <a:uFillTx/>
                <a:latin typeface="Noto Sans" panose="020B0502040504020204" pitchFamily="34"/>
                <a:ea typeface="Noto Sans" panose="020B0502040504020204" pitchFamily="34"/>
                <a:cs typeface="Noto Sans" panose="020B0502040504020204" pitchFamily="34"/>
              </a:rPr>
              <a:t>PSB Products</a:t>
            </a:r>
            <a:r>
              <a:rPr kumimoji="0" lang="en-US" sz="5000" b="1" i="0" u="none" strike="noStrike" kern="1200" cap="none" spc="0" normalizeH="0" noProof="0" dirty="0" smtClean="0">
                <a:ln>
                  <a:noFill/>
                </a:ln>
                <a:effectLst/>
                <a:uLnTx/>
                <a:uFillTx/>
                <a:latin typeface="Noto Sans" panose="020B0502040504020204" pitchFamily="34"/>
                <a:ea typeface="Noto Sans" panose="020B0502040504020204" pitchFamily="34"/>
                <a:cs typeface="Noto Sans" panose="020B0502040504020204" pitchFamily="34"/>
              </a:rPr>
              <a:t> and Services</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6" name="Hexagon 5">
            <a:extLst>
              <a:ext uri="{FF2B5EF4-FFF2-40B4-BE49-F238E27FC236}">
                <a16:creationId xmlns:a16="http://schemas.microsoft.com/office/drawing/2014/main" id="{EDB7510B-C1B4-449B-9F83-692EA29C7142}"/>
              </a:ext>
            </a:extLst>
          </p:cNvPr>
          <p:cNvSpPr/>
          <p:nvPr/>
        </p:nvSpPr>
        <p:spPr>
          <a:xfrm>
            <a:off x="4015338" y="3754432"/>
            <a:ext cx="1558082" cy="1343174"/>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9391663F-9AD3-4A53-B96F-87F6E963D951}"/>
              </a:ext>
            </a:extLst>
          </p:cNvPr>
          <p:cNvSpPr/>
          <p:nvPr/>
        </p:nvSpPr>
        <p:spPr>
          <a:xfrm>
            <a:off x="5309809" y="4468579"/>
            <a:ext cx="1558082" cy="134317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33A7C528-B573-4101-B062-1C1C2F419F83}"/>
              </a:ext>
            </a:extLst>
          </p:cNvPr>
          <p:cNvSpPr/>
          <p:nvPr/>
        </p:nvSpPr>
        <p:spPr>
          <a:xfrm>
            <a:off x="6604694" y="3771260"/>
            <a:ext cx="1558082" cy="13431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id="{17779BD7-8C42-4029-9D94-229D252723E3}"/>
              </a:ext>
            </a:extLst>
          </p:cNvPr>
          <p:cNvSpPr/>
          <p:nvPr/>
        </p:nvSpPr>
        <p:spPr>
          <a:xfrm>
            <a:off x="4016994" y="2331952"/>
            <a:ext cx="1558082" cy="134317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Hexagon 13">
            <a:extLst>
              <a:ext uri="{FF2B5EF4-FFF2-40B4-BE49-F238E27FC236}">
                <a16:creationId xmlns:a16="http://schemas.microsoft.com/office/drawing/2014/main" id="{FA8360C5-1B5F-4ECB-9E63-7B42369055FE}"/>
              </a:ext>
            </a:extLst>
          </p:cNvPr>
          <p:cNvSpPr/>
          <p:nvPr/>
        </p:nvSpPr>
        <p:spPr>
          <a:xfrm>
            <a:off x="5316959" y="1634413"/>
            <a:ext cx="1558082" cy="13431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Hexagon 14">
            <a:extLst>
              <a:ext uri="{FF2B5EF4-FFF2-40B4-BE49-F238E27FC236}">
                <a16:creationId xmlns:a16="http://schemas.microsoft.com/office/drawing/2014/main" id="{D1F792DC-BC2E-44D8-9AB0-779E9AC7849D}"/>
              </a:ext>
            </a:extLst>
          </p:cNvPr>
          <p:cNvSpPr/>
          <p:nvPr/>
        </p:nvSpPr>
        <p:spPr>
          <a:xfrm>
            <a:off x="6602154" y="2352797"/>
            <a:ext cx="1558082" cy="13431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35F3B6F-06B8-4DE8-B5FE-856E4D14406E}"/>
              </a:ext>
            </a:extLst>
          </p:cNvPr>
          <p:cNvSpPr txBox="1"/>
          <p:nvPr/>
        </p:nvSpPr>
        <p:spPr>
          <a:xfrm>
            <a:off x="795687" y="5331517"/>
            <a:ext cx="2063296" cy="400110"/>
          </a:xfrm>
          <a:prstGeom prst="rect">
            <a:avLst/>
          </a:prstGeom>
          <a:noFill/>
        </p:spPr>
        <p:txBody>
          <a:bodyPr wrap="square" rtlCol="0">
            <a:spAutoFit/>
          </a:bodyPr>
          <a:lstStyle/>
          <a:p>
            <a:pPr lvl="0" algn="just">
              <a:defRPr/>
            </a:pPr>
            <a:r>
              <a:rPr lang="en-US" sz="2000" b="1" dirty="0">
                <a:latin typeface="Open Sans" panose="020B0606030504020204" pitchFamily="34" charset="0"/>
              </a:rPr>
              <a:t>Meritenda  ™</a:t>
            </a:r>
          </a:p>
        </p:txBody>
      </p:sp>
      <p:sp>
        <p:nvSpPr>
          <p:cNvPr id="17" name="TextBox 16">
            <a:extLst>
              <a:ext uri="{FF2B5EF4-FFF2-40B4-BE49-F238E27FC236}">
                <a16:creationId xmlns:a16="http://schemas.microsoft.com/office/drawing/2014/main" id="{EA3B7CA1-BBA3-4FEB-B6BA-C5591FF77B59}"/>
              </a:ext>
            </a:extLst>
          </p:cNvPr>
          <p:cNvSpPr txBox="1"/>
          <p:nvPr/>
        </p:nvSpPr>
        <p:spPr>
          <a:xfrm>
            <a:off x="831154" y="5656419"/>
            <a:ext cx="2465837" cy="892552"/>
          </a:xfrm>
          <a:prstGeom prst="rect">
            <a:avLst/>
          </a:prstGeom>
          <a:noFill/>
        </p:spPr>
        <p:txBody>
          <a:bodyPr wrap="square" rtlCol="0">
            <a:spAutoFit/>
          </a:bodyPr>
          <a:lstStyle/>
          <a:p>
            <a:pPr lvl="0" algn="just">
              <a:defRPr/>
            </a:pPr>
            <a:r>
              <a:rPr lang="en-US" sz="1300" dirty="0" err="1">
                <a:latin typeface="Open Sans" panose="020B0606030504020204" pitchFamily="34" charset="0"/>
              </a:rPr>
              <a:t>meritenda</a:t>
            </a:r>
            <a:r>
              <a:rPr lang="en-US" sz="1300" dirty="0">
                <a:latin typeface="Open Sans" panose="020B0606030504020204" pitchFamily="34" charset="0"/>
              </a:rPr>
              <a:t>   is a set of de-linked steps in a tendering process to deter any occurrence of </a:t>
            </a:r>
            <a:r>
              <a:rPr lang="en-US" sz="1300" dirty="0" smtClean="0">
                <a:latin typeface="Open Sans" panose="020B0606030504020204" pitchFamily="34" charset="0"/>
              </a:rPr>
              <a:t>corruption, bias, </a:t>
            </a:r>
            <a:r>
              <a:rPr lang="en-US" sz="1300" dirty="0">
                <a:latin typeface="Open Sans" panose="020B0606030504020204" pitchFamily="34" charset="0"/>
              </a:rPr>
              <a:t>prejudice or unfairness</a:t>
            </a: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F010DF01-BC39-4529-A8EF-841E792FBB24}"/>
              </a:ext>
            </a:extLst>
          </p:cNvPr>
          <p:cNvSpPr txBox="1"/>
          <p:nvPr/>
        </p:nvSpPr>
        <p:spPr>
          <a:xfrm>
            <a:off x="795687" y="3598833"/>
            <a:ext cx="2120012" cy="400110"/>
          </a:xfrm>
          <a:prstGeom prst="rect">
            <a:avLst/>
          </a:prstGeom>
          <a:noFill/>
        </p:spPr>
        <p:txBody>
          <a:bodyPr wrap="square" rtlCol="0">
            <a:spAutoFit/>
          </a:bodyPr>
          <a:lstStyle/>
          <a:p>
            <a:pPr lvl="0" algn="just">
              <a:defRPr/>
            </a:pPr>
            <a:r>
              <a:rPr lang="en-US" sz="2000" b="1" dirty="0" err="1" smtClean="0">
                <a:latin typeface="Open Sans" panose="020B0606030504020204" pitchFamily="34" charset="0"/>
              </a:rPr>
              <a:t>Buypul</a:t>
            </a:r>
            <a:r>
              <a:rPr lang="en-US" sz="2000" b="1" dirty="0" smtClean="0">
                <a:latin typeface="Open Sans" panose="020B0606030504020204" pitchFamily="34" charset="0"/>
              </a:rPr>
              <a:t> </a:t>
            </a:r>
            <a:r>
              <a:rPr lang="en-US" sz="2000" b="1" dirty="0">
                <a:latin typeface="Open Sans" panose="020B0606030504020204" pitchFamily="34" charset="0"/>
              </a:rPr>
              <a:t>™</a:t>
            </a:r>
          </a:p>
        </p:txBody>
      </p:sp>
      <p:sp>
        <p:nvSpPr>
          <p:cNvPr id="19" name="TextBox 18">
            <a:extLst>
              <a:ext uri="{FF2B5EF4-FFF2-40B4-BE49-F238E27FC236}">
                <a16:creationId xmlns:a16="http://schemas.microsoft.com/office/drawing/2014/main" id="{44C66CF5-6117-4AE6-A374-EEFD6483C636}"/>
              </a:ext>
            </a:extLst>
          </p:cNvPr>
          <p:cNvSpPr txBox="1"/>
          <p:nvPr/>
        </p:nvSpPr>
        <p:spPr>
          <a:xfrm>
            <a:off x="807028" y="4009211"/>
            <a:ext cx="2489964" cy="1092607"/>
          </a:xfrm>
          <a:prstGeom prst="rect">
            <a:avLst/>
          </a:prstGeom>
          <a:noFill/>
        </p:spPr>
        <p:txBody>
          <a:bodyPr wrap="square" rtlCol="0">
            <a:spAutoFit/>
          </a:bodyPr>
          <a:lstStyle/>
          <a:p>
            <a:pPr lvl="0" algn="just">
              <a:defRPr/>
            </a:pPr>
            <a:r>
              <a:rPr lang="en-US" sz="1300" dirty="0" err="1" smtClean="0">
                <a:latin typeface="Open Sans" panose="020B0606030504020204" pitchFamily="34" charset="0"/>
              </a:rPr>
              <a:t>Buypul</a:t>
            </a:r>
            <a:r>
              <a:rPr lang="en-US" sz="1300" dirty="0" smtClean="0">
                <a:latin typeface="Open Sans" panose="020B0606030504020204" pitchFamily="34" charset="0"/>
              </a:rPr>
              <a:t> </a:t>
            </a:r>
            <a:r>
              <a:rPr lang="en-US" sz="1300" dirty="0">
                <a:latin typeface="Open Sans" panose="020B0606030504020204" pitchFamily="34" charset="0"/>
              </a:rPr>
              <a:t>is </a:t>
            </a:r>
            <a:r>
              <a:rPr lang="en-US" sz="1300" dirty="0" smtClean="0">
                <a:latin typeface="Open Sans" panose="020B0606030504020204" pitchFamily="34" charset="0"/>
              </a:rPr>
              <a:t>a multivendor </a:t>
            </a:r>
            <a:r>
              <a:rPr lang="en-US" sz="1300" dirty="0" smtClean="0">
                <a:latin typeface="Open Sans" panose="020B0606030504020204" pitchFamily="34" charset="0"/>
              </a:rPr>
              <a:t>e-commerce </a:t>
            </a:r>
            <a:r>
              <a:rPr lang="en-US" sz="1300" dirty="0" smtClean="0">
                <a:latin typeface="Open Sans" panose="020B0606030504020204" pitchFamily="34" charset="0"/>
              </a:rPr>
              <a:t>site which allows merchants to display and sell goods online. </a:t>
            </a:r>
            <a:r>
              <a:rPr lang="en-US" sz="1300" dirty="0">
                <a:latin typeface="Open Sans" panose="020B0606030504020204" pitchFamily="34" charset="0"/>
              </a:rPr>
              <a:t>C</a:t>
            </a:r>
            <a:r>
              <a:rPr lang="en-US" sz="1300" dirty="0" smtClean="0">
                <a:latin typeface="Open Sans" panose="020B0606030504020204" pitchFamily="34" charset="0"/>
              </a:rPr>
              <a:t>onsumers also use it for window </a:t>
            </a:r>
            <a:r>
              <a:rPr lang="en-US" sz="1300" dirty="0">
                <a:latin typeface="Open Sans" panose="020B0606030504020204" pitchFamily="34" charset="0"/>
              </a:rPr>
              <a:t>shopping and/or budgeting. </a:t>
            </a: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9534B165-FF99-4526-B010-536A9D3CF60A}"/>
              </a:ext>
            </a:extLst>
          </p:cNvPr>
          <p:cNvSpPr txBox="1"/>
          <p:nvPr/>
        </p:nvSpPr>
        <p:spPr>
          <a:xfrm>
            <a:off x="9278572" y="5072474"/>
            <a:ext cx="2063296" cy="400110"/>
          </a:xfrm>
          <a:prstGeom prst="rect">
            <a:avLst/>
          </a:prstGeom>
          <a:noFill/>
        </p:spPr>
        <p:txBody>
          <a:bodyPr wrap="square" rtlCol="0">
            <a:spAutoFit/>
          </a:bodyPr>
          <a:lstStyle/>
          <a:p>
            <a:pPr lvl="0" algn="just">
              <a:defRPr/>
            </a:pPr>
            <a:r>
              <a:rPr lang="en-US" sz="2000" b="1" dirty="0" err="1">
                <a:latin typeface="Open Sans" panose="020B0606030504020204" pitchFamily="34" charset="0"/>
              </a:rPr>
              <a:t>Integritrefu</a:t>
            </a:r>
            <a:r>
              <a:rPr lang="en-US" sz="2000" b="1" dirty="0">
                <a:latin typeface="Open Sans" panose="020B0606030504020204" pitchFamily="34" charset="0"/>
              </a:rPr>
              <a:t> ™</a:t>
            </a:r>
          </a:p>
        </p:txBody>
      </p:sp>
      <p:sp>
        <p:nvSpPr>
          <p:cNvPr id="21" name="TextBox 20">
            <a:extLst>
              <a:ext uri="{FF2B5EF4-FFF2-40B4-BE49-F238E27FC236}">
                <a16:creationId xmlns:a16="http://schemas.microsoft.com/office/drawing/2014/main" id="{F1F5ADA2-A9C5-4C4B-845B-6AEF12D715EF}"/>
              </a:ext>
            </a:extLst>
          </p:cNvPr>
          <p:cNvSpPr txBox="1"/>
          <p:nvPr/>
        </p:nvSpPr>
        <p:spPr>
          <a:xfrm>
            <a:off x="9278564" y="5457326"/>
            <a:ext cx="2498907" cy="892552"/>
          </a:xfrm>
          <a:prstGeom prst="rect">
            <a:avLst/>
          </a:prstGeom>
          <a:noFill/>
        </p:spPr>
        <p:txBody>
          <a:bodyPr wrap="square" rtlCol="0">
            <a:spAutoFit/>
          </a:bodyPr>
          <a:lstStyle/>
          <a:p>
            <a:pPr lvl="0" algn="just">
              <a:defRPr/>
            </a:pPr>
            <a:r>
              <a:rPr lang="en-US" sz="1300" dirty="0" smtClean="0">
                <a:latin typeface="Open Sans" panose="020B0606030504020204" pitchFamily="34" charset="0"/>
              </a:rPr>
              <a:t>This </a:t>
            </a:r>
            <a:r>
              <a:rPr lang="en-US" sz="1300" dirty="0">
                <a:latin typeface="Open Sans" panose="020B0606030504020204" pitchFamily="34" charset="0"/>
              </a:rPr>
              <a:t>is an annual </a:t>
            </a:r>
            <a:r>
              <a:rPr lang="en-US" sz="1300" dirty="0" err="1">
                <a:latin typeface="Open Sans" panose="020B0606030504020204" pitchFamily="34" charset="0"/>
              </a:rPr>
              <a:t>meritenda</a:t>
            </a:r>
            <a:r>
              <a:rPr lang="en-US" sz="1300" dirty="0">
                <a:latin typeface="Open Sans" panose="020B0606030504020204" pitchFamily="34" charset="0"/>
              </a:rPr>
              <a:t> /</a:t>
            </a:r>
            <a:r>
              <a:rPr lang="en-US" sz="1300" dirty="0" err="1">
                <a:latin typeface="Open Sans" panose="020B0606030504020204" pitchFamily="34" charset="0"/>
              </a:rPr>
              <a:t>tenderite</a:t>
            </a:r>
            <a:r>
              <a:rPr lang="en-US" sz="1300" dirty="0">
                <a:latin typeface="Open Sans" panose="020B0606030504020204" pitchFamily="34" charset="0"/>
              </a:rPr>
              <a:t> /</a:t>
            </a:r>
            <a:r>
              <a:rPr lang="en-US" sz="1300" dirty="0" err="1">
                <a:latin typeface="Open Sans" panose="020B0606030504020204" pitchFamily="34" charset="0"/>
              </a:rPr>
              <a:t>smatq</a:t>
            </a:r>
            <a:r>
              <a:rPr lang="en-US" sz="1300" dirty="0">
                <a:latin typeface="Open Sans" panose="020B0606030504020204" pitchFamily="34" charset="0"/>
              </a:rPr>
              <a:t>/</a:t>
            </a:r>
            <a:r>
              <a:rPr lang="en-US" sz="1300" dirty="0" err="1">
                <a:latin typeface="Open Sans" panose="020B0606030504020204" pitchFamily="34" charset="0"/>
              </a:rPr>
              <a:t>cvpul</a:t>
            </a:r>
            <a:r>
              <a:rPr lang="en-US" sz="1300" dirty="0">
                <a:latin typeface="Open Sans" panose="020B0606030504020204" pitchFamily="34" charset="0"/>
              </a:rPr>
              <a:t> compliance certificate awarded to an institution for operating </a:t>
            </a:r>
            <a:r>
              <a:rPr lang="en-US" sz="1300" dirty="0" smtClean="0">
                <a:latin typeface="Open Sans" panose="020B0606030504020204" pitchFamily="34" charset="0"/>
              </a:rPr>
              <a:t>using the applications</a:t>
            </a: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85051E2E-0BF1-478E-B1F3-CAA1BF286D60}"/>
              </a:ext>
            </a:extLst>
          </p:cNvPr>
          <p:cNvSpPr txBox="1"/>
          <p:nvPr/>
        </p:nvSpPr>
        <p:spPr>
          <a:xfrm>
            <a:off x="9357790" y="1414082"/>
            <a:ext cx="2063296" cy="400110"/>
          </a:xfrm>
          <a:prstGeom prst="rect">
            <a:avLst/>
          </a:prstGeom>
          <a:noFill/>
        </p:spPr>
        <p:txBody>
          <a:bodyPr wrap="square" rtlCol="0">
            <a:spAutoFit/>
          </a:bodyPr>
          <a:lstStyle/>
          <a:p>
            <a:pPr lvl="0" algn="just">
              <a:defRPr/>
            </a:pPr>
            <a:r>
              <a:rPr lang="en-US" sz="2000" b="1" dirty="0">
                <a:latin typeface="Open Sans" panose="020B0606030504020204" pitchFamily="34" charset="0"/>
              </a:rPr>
              <a:t>Tenderite ™</a:t>
            </a:r>
          </a:p>
        </p:txBody>
      </p:sp>
      <p:sp>
        <p:nvSpPr>
          <p:cNvPr id="23" name="TextBox 22">
            <a:extLst>
              <a:ext uri="{FF2B5EF4-FFF2-40B4-BE49-F238E27FC236}">
                <a16:creationId xmlns:a16="http://schemas.microsoft.com/office/drawing/2014/main" id="{6FC8A64F-86A9-4046-A7B3-0683A61C59FB}"/>
              </a:ext>
            </a:extLst>
          </p:cNvPr>
          <p:cNvSpPr txBox="1"/>
          <p:nvPr/>
        </p:nvSpPr>
        <p:spPr>
          <a:xfrm>
            <a:off x="9357790" y="1769610"/>
            <a:ext cx="2547705" cy="1492716"/>
          </a:xfrm>
          <a:prstGeom prst="rect">
            <a:avLst/>
          </a:prstGeom>
          <a:noFill/>
        </p:spPr>
        <p:txBody>
          <a:bodyPr wrap="square" rtlCol="0">
            <a:spAutoFit/>
          </a:bodyPr>
          <a:lstStyle/>
          <a:p>
            <a:pPr lvl="0" algn="just">
              <a:defRPr/>
            </a:pPr>
            <a:r>
              <a:rPr lang="en-US" sz="1300" dirty="0">
                <a:latin typeface="Open Sans" panose="020B0606030504020204" pitchFamily="34" charset="0"/>
              </a:rPr>
              <a:t>Tenderite is a digital platform used by institutions to source and</a:t>
            </a:r>
          </a:p>
          <a:p>
            <a:pPr lvl="0" algn="just">
              <a:defRPr/>
            </a:pPr>
            <a:r>
              <a:rPr lang="en-US" sz="1300" dirty="0">
                <a:latin typeface="Open Sans" panose="020B0606030504020204" pitchFamily="34" charset="0"/>
              </a:rPr>
              <a:t>evaluate quotations and bids online in order to deter any occurrence</a:t>
            </a:r>
          </a:p>
          <a:p>
            <a:pPr lvl="0" algn="just">
              <a:defRPr/>
            </a:pPr>
            <a:r>
              <a:rPr lang="en-US" sz="1300" dirty="0">
                <a:latin typeface="Open Sans" panose="020B0606030504020204" pitchFamily="34" charset="0"/>
              </a:rPr>
              <a:t>of corrupt and fraudulent practices, bias, unfairness or nepotism in</a:t>
            </a:r>
          </a:p>
          <a:p>
            <a:pPr lvl="0" algn="just">
              <a:defRPr/>
            </a:pPr>
            <a:r>
              <a:rPr lang="en-US" sz="1300" dirty="0">
                <a:latin typeface="Open Sans" panose="020B0606030504020204" pitchFamily="34" charset="0"/>
              </a:rPr>
              <a:t>procurement of goods and services.</a:t>
            </a: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EAC5AEBF-39DE-4B99-93D7-312C38B605EE}"/>
              </a:ext>
            </a:extLst>
          </p:cNvPr>
          <p:cNvSpPr txBox="1"/>
          <p:nvPr/>
        </p:nvSpPr>
        <p:spPr>
          <a:xfrm>
            <a:off x="5465552" y="4936024"/>
            <a:ext cx="1220956" cy="323165"/>
          </a:xfrm>
          <a:prstGeom prst="rect">
            <a:avLst/>
          </a:prstGeom>
          <a:noFill/>
        </p:spPr>
        <p:txBody>
          <a:bodyPr wrap="square" rtlCol="0">
            <a:spAutoFit/>
          </a:bodyPr>
          <a:lstStyle/>
          <a:p>
            <a:pPr lvl="0" algn="ctr">
              <a:defRPr/>
            </a:pPr>
            <a:r>
              <a:rPr lang="en-US" sz="1500" b="1" dirty="0" err="1" smtClean="0">
                <a:solidFill>
                  <a:srgbClr val="FFFFFF"/>
                </a:solidFill>
                <a:latin typeface="Open Sans" panose="020B0606030504020204" pitchFamily="34" charset="0"/>
              </a:rPr>
              <a:t>Integritrefu</a:t>
            </a:r>
            <a:r>
              <a:rPr lang="en-US" sz="1500" b="1" dirty="0" smtClean="0">
                <a:solidFill>
                  <a:srgbClr val="FFFFFF"/>
                </a:solidFill>
                <a:latin typeface="Open Sans" panose="020B0606030504020204" pitchFamily="34" charset="0"/>
              </a:rPr>
              <a:t> </a:t>
            </a:r>
            <a:r>
              <a:rPr lang="en-US" sz="1500" b="1" dirty="0">
                <a:solidFill>
                  <a:srgbClr val="FFFFFF"/>
                </a:solidFill>
                <a:latin typeface="Open Sans" panose="020B0606030504020204" pitchFamily="34" charset="0"/>
              </a:rPr>
              <a:t>™</a:t>
            </a:r>
            <a:endParaRPr kumimoji="0" lang="en-GB" sz="1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919E8C5B-8D46-469A-A31F-D2F35F31D7A5}"/>
              </a:ext>
            </a:extLst>
          </p:cNvPr>
          <p:cNvSpPr txBox="1"/>
          <p:nvPr/>
        </p:nvSpPr>
        <p:spPr>
          <a:xfrm>
            <a:off x="6815311" y="4281264"/>
            <a:ext cx="1220956" cy="323165"/>
          </a:xfrm>
          <a:prstGeom prst="rect">
            <a:avLst/>
          </a:prstGeom>
          <a:noFill/>
        </p:spPr>
        <p:txBody>
          <a:bodyPr wrap="square" rtlCol="0">
            <a:spAutoFit/>
          </a:bodyPr>
          <a:lstStyle/>
          <a:p>
            <a:pPr lvl="0" algn="ctr">
              <a:defRPr/>
            </a:pPr>
            <a:r>
              <a:rPr lang="en-US" sz="1500" b="1" dirty="0" smtClean="0">
                <a:solidFill>
                  <a:srgbClr val="FFFFFF"/>
                </a:solidFill>
                <a:latin typeface="Open Sans" panose="020B0606030504020204" pitchFamily="34" charset="0"/>
              </a:rPr>
              <a:t>Meritenda  </a:t>
            </a:r>
            <a:r>
              <a:rPr lang="en-US" sz="1500" b="1" dirty="0">
                <a:solidFill>
                  <a:srgbClr val="FFFFFF"/>
                </a:solidFill>
                <a:latin typeface="Open Sans" panose="020B0606030504020204" pitchFamily="34" charset="0"/>
              </a:rPr>
              <a:t>™</a:t>
            </a:r>
            <a:endParaRPr kumimoji="0" lang="en-GB" sz="1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id="{25ADE38F-1BC5-41EB-A096-97A368FB498E}"/>
              </a:ext>
            </a:extLst>
          </p:cNvPr>
          <p:cNvSpPr txBox="1"/>
          <p:nvPr/>
        </p:nvSpPr>
        <p:spPr>
          <a:xfrm>
            <a:off x="6851639" y="2854846"/>
            <a:ext cx="1220956" cy="323165"/>
          </a:xfrm>
          <a:prstGeom prst="rect">
            <a:avLst/>
          </a:prstGeom>
          <a:noFill/>
        </p:spPr>
        <p:txBody>
          <a:bodyPr wrap="square" rtlCol="0">
            <a:spAutoFit/>
          </a:bodyPr>
          <a:lstStyle/>
          <a:p>
            <a:pPr lvl="0" algn="ctr">
              <a:defRPr/>
            </a:pPr>
            <a:r>
              <a:rPr lang="en-US" sz="1500" b="1" dirty="0" smtClean="0">
                <a:solidFill>
                  <a:srgbClr val="FFFFFF"/>
                </a:solidFill>
                <a:latin typeface="Open Sans" panose="020B0606030504020204" pitchFamily="34" charset="0"/>
              </a:rPr>
              <a:t>Tenderite </a:t>
            </a:r>
            <a:r>
              <a:rPr lang="en-US" sz="1500" b="1" dirty="0">
                <a:solidFill>
                  <a:srgbClr val="FFFFFF"/>
                </a:solidFill>
                <a:latin typeface="Open Sans" panose="020B0606030504020204" pitchFamily="34" charset="0"/>
              </a:rPr>
              <a:t>™</a:t>
            </a:r>
            <a:endParaRPr kumimoji="0" lang="en-GB" sz="1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C9A97B6C-EE0D-40E5-ACC8-DF7B5FDABA21}"/>
              </a:ext>
            </a:extLst>
          </p:cNvPr>
          <p:cNvSpPr txBox="1"/>
          <p:nvPr/>
        </p:nvSpPr>
        <p:spPr>
          <a:xfrm>
            <a:off x="5521761" y="2131978"/>
            <a:ext cx="1220956" cy="323165"/>
          </a:xfrm>
          <a:prstGeom prst="rect">
            <a:avLst/>
          </a:prstGeom>
          <a:noFill/>
        </p:spPr>
        <p:txBody>
          <a:bodyPr wrap="square" rtlCol="0">
            <a:spAutoFit/>
          </a:bodyPr>
          <a:lstStyle/>
          <a:p>
            <a:pPr lvl="0" algn="ctr">
              <a:defRPr/>
            </a:pPr>
            <a:r>
              <a:rPr lang="en-US" sz="1500" b="1" dirty="0" err="1" smtClean="0">
                <a:solidFill>
                  <a:srgbClr val="FFFFFF"/>
                </a:solidFill>
                <a:latin typeface="Open Sans" panose="020B0606030504020204" pitchFamily="34" charset="0"/>
              </a:rPr>
              <a:t>Svcpul</a:t>
            </a:r>
            <a:r>
              <a:rPr lang="en-US" sz="1500" b="1" dirty="0" smtClean="0">
                <a:solidFill>
                  <a:srgbClr val="FFFFFF"/>
                </a:solidFill>
                <a:latin typeface="Open Sans" panose="020B0606030504020204" pitchFamily="34" charset="0"/>
              </a:rPr>
              <a:t>™</a:t>
            </a:r>
            <a:endParaRPr kumimoji="0" lang="en-GB" sz="1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3" name="TextBox 32">
            <a:extLst>
              <a:ext uri="{FF2B5EF4-FFF2-40B4-BE49-F238E27FC236}">
                <a16:creationId xmlns:a16="http://schemas.microsoft.com/office/drawing/2014/main" id="{8A045357-F05C-4664-86A7-AB99BF50542F}"/>
              </a:ext>
            </a:extLst>
          </p:cNvPr>
          <p:cNvSpPr txBox="1"/>
          <p:nvPr/>
        </p:nvSpPr>
        <p:spPr>
          <a:xfrm>
            <a:off x="4236518" y="4241983"/>
            <a:ext cx="1220956" cy="323165"/>
          </a:xfrm>
          <a:prstGeom prst="rect">
            <a:avLst/>
          </a:prstGeom>
          <a:noFill/>
        </p:spPr>
        <p:txBody>
          <a:bodyPr wrap="square" rtlCol="0">
            <a:spAutoFit/>
          </a:bodyPr>
          <a:lstStyle/>
          <a:p>
            <a:pPr lvl="0" algn="ctr">
              <a:defRPr/>
            </a:pPr>
            <a:r>
              <a:rPr lang="en-US" sz="1500" b="1" dirty="0" err="1">
                <a:solidFill>
                  <a:srgbClr val="FFFFFF"/>
                </a:solidFill>
                <a:latin typeface="Open Sans" panose="020B0606030504020204" pitchFamily="34" charset="0"/>
              </a:rPr>
              <a:t>Cvpul</a:t>
            </a:r>
            <a:r>
              <a:rPr lang="en-US" sz="1500" b="1" dirty="0">
                <a:solidFill>
                  <a:srgbClr val="FFFFFF"/>
                </a:solidFill>
                <a:latin typeface="Open Sans" panose="020B0606030504020204" pitchFamily="34" charset="0"/>
              </a:rPr>
              <a:t> ™ </a:t>
            </a:r>
            <a:endParaRPr kumimoji="0" lang="en-GB" sz="1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33">
            <a:extLst>
              <a:ext uri="{FF2B5EF4-FFF2-40B4-BE49-F238E27FC236}">
                <a16:creationId xmlns:a16="http://schemas.microsoft.com/office/drawing/2014/main" id="{7DA38D36-505A-4A45-9EDF-2457FBB53694}"/>
              </a:ext>
            </a:extLst>
          </p:cNvPr>
          <p:cNvSpPr txBox="1"/>
          <p:nvPr/>
        </p:nvSpPr>
        <p:spPr>
          <a:xfrm>
            <a:off x="4244596" y="2812990"/>
            <a:ext cx="1220956" cy="323165"/>
          </a:xfrm>
          <a:prstGeom prst="rect">
            <a:avLst/>
          </a:prstGeom>
          <a:noFill/>
        </p:spPr>
        <p:txBody>
          <a:bodyPr wrap="square" rtlCol="0">
            <a:spAutoFit/>
          </a:bodyPr>
          <a:lstStyle/>
          <a:p>
            <a:pPr lvl="0" algn="ctr">
              <a:defRPr/>
            </a:pPr>
            <a:r>
              <a:rPr lang="en-US" sz="1500" b="1" dirty="0" err="1" smtClean="0">
                <a:solidFill>
                  <a:srgbClr val="FFFFFF"/>
                </a:solidFill>
                <a:latin typeface="Open Sans" panose="020B0606030504020204" pitchFamily="34" charset="0"/>
              </a:rPr>
              <a:t>Buypul</a:t>
            </a:r>
            <a:r>
              <a:rPr lang="en-US" sz="1500" b="1" dirty="0" smtClean="0">
                <a:solidFill>
                  <a:srgbClr val="FFFFFF"/>
                </a:solidFill>
                <a:latin typeface="Open Sans" panose="020B0606030504020204" pitchFamily="34" charset="0"/>
              </a:rPr>
              <a:t> </a:t>
            </a:r>
            <a:r>
              <a:rPr lang="en-US" sz="1500" b="1" dirty="0">
                <a:solidFill>
                  <a:srgbClr val="FFFFFF"/>
                </a:solidFill>
                <a:latin typeface="Open Sans" panose="020B0606030504020204" pitchFamily="34" charset="0"/>
              </a:rPr>
              <a:t>™</a:t>
            </a:r>
            <a:endParaRPr kumimoji="0" lang="en-GB" sz="1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5" name="TextBox 34">
            <a:extLst>
              <a:ext uri="{FF2B5EF4-FFF2-40B4-BE49-F238E27FC236}">
                <a16:creationId xmlns:a16="http://schemas.microsoft.com/office/drawing/2014/main" id="{601D2C16-9105-4E1D-A966-8B79600F23AA}"/>
              </a:ext>
            </a:extLst>
          </p:cNvPr>
          <p:cNvSpPr txBox="1"/>
          <p:nvPr/>
        </p:nvSpPr>
        <p:spPr>
          <a:xfrm>
            <a:off x="5452103" y="3438265"/>
            <a:ext cx="122095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smtClean="0">
                <a:latin typeface="Open Sans" panose="020B0606030504020204" pitchFamily="34" charset="0"/>
              </a:rPr>
              <a:t>Our </a:t>
            </a:r>
            <a:r>
              <a:rPr kumimoji="0" lang="en-US" sz="1500" b="1" i="0" u="none" strike="noStrike" kern="1200" cap="none" spc="0" normalizeH="0" baseline="0" noProof="0" dirty="0" smtClean="0">
                <a:ln>
                  <a:noFill/>
                </a:ln>
                <a:effectLst/>
                <a:uLnTx/>
                <a:uFillTx/>
                <a:latin typeface="Open Sans" panose="020B0606030504020204" pitchFamily="34" charset="0"/>
              </a:rPr>
              <a:t>Products and Services</a:t>
            </a:r>
            <a:endParaRPr kumimoji="0" lang="en-GB" sz="15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F010DF01-BC39-4529-A8EF-841E792FBB24}"/>
              </a:ext>
            </a:extLst>
          </p:cNvPr>
          <p:cNvSpPr txBox="1"/>
          <p:nvPr/>
        </p:nvSpPr>
        <p:spPr>
          <a:xfrm>
            <a:off x="807028" y="1414082"/>
            <a:ext cx="2132724" cy="400110"/>
          </a:xfrm>
          <a:prstGeom prst="rect">
            <a:avLst/>
          </a:prstGeom>
          <a:noFill/>
        </p:spPr>
        <p:txBody>
          <a:bodyPr wrap="square" rtlCol="0">
            <a:spAutoFit/>
          </a:bodyPr>
          <a:lstStyle/>
          <a:p>
            <a:pPr lvl="0" algn="just">
              <a:defRPr/>
            </a:pPr>
            <a:r>
              <a:rPr lang="en-US" sz="2000" b="1" dirty="0" err="1" smtClean="0">
                <a:latin typeface="Open Sans" panose="020B0606030504020204" pitchFamily="34" charset="0"/>
              </a:rPr>
              <a:t>Svcpul</a:t>
            </a:r>
            <a:r>
              <a:rPr lang="en-US" sz="2000" b="1" dirty="0" smtClean="0">
                <a:latin typeface="Open Sans" panose="020B0606030504020204" pitchFamily="34" charset="0"/>
              </a:rPr>
              <a:t> </a:t>
            </a:r>
            <a:r>
              <a:rPr lang="en-US" sz="2000" b="1" dirty="0">
                <a:latin typeface="Open Sans" panose="020B0606030504020204" pitchFamily="34" charset="0"/>
              </a:rPr>
              <a:t>™</a:t>
            </a:r>
          </a:p>
        </p:txBody>
      </p:sp>
      <p:sp>
        <p:nvSpPr>
          <p:cNvPr id="27" name="TextBox 26">
            <a:extLst>
              <a:ext uri="{FF2B5EF4-FFF2-40B4-BE49-F238E27FC236}">
                <a16:creationId xmlns:a16="http://schemas.microsoft.com/office/drawing/2014/main" id="{44C66CF5-6117-4AE6-A374-EEFD6483C636}"/>
              </a:ext>
            </a:extLst>
          </p:cNvPr>
          <p:cNvSpPr txBox="1"/>
          <p:nvPr/>
        </p:nvSpPr>
        <p:spPr>
          <a:xfrm>
            <a:off x="798008" y="1825882"/>
            <a:ext cx="2498984" cy="1892826"/>
          </a:xfrm>
          <a:prstGeom prst="rect">
            <a:avLst/>
          </a:prstGeom>
          <a:noFill/>
        </p:spPr>
        <p:txBody>
          <a:bodyPr wrap="square" rtlCol="0">
            <a:spAutoFit/>
          </a:bodyPr>
          <a:lstStyle/>
          <a:p>
            <a:pPr lvl="0" algn="just">
              <a:defRPr/>
            </a:pPr>
            <a:r>
              <a:rPr lang="en-US" sz="1300" dirty="0" err="1" smtClean="0">
                <a:latin typeface="Open Sans" panose="020B0606030504020204" pitchFamily="34" charset="0"/>
              </a:rPr>
              <a:t>Svcpul</a:t>
            </a:r>
            <a:r>
              <a:rPr lang="en-US" sz="1300" dirty="0" smtClean="0">
                <a:latin typeface="Open Sans" panose="020B0606030504020204" pitchFamily="34" charset="0"/>
              </a:rPr>
              <a:t> is a mobile application for locating desired service providers within a given locality . Service providers and merchants register their services  and location to be easily located by customers using maps, telephone and email.  </a:t>
            </a:r>
          </a:p>
          <a:p>
            <a:pPr lvl="0" algn="just">
              <a:defRPr/>
            </a:pPr>
            <a:endParaRPr kumimoji="0" lang="en-US" sz="1300" b="0" i="0" u="none" strike="noStrike" kern="1200" cap="none" spc="0" normalizeH="0" baseline="0" noProof="0" dirty="0">
              <a:ln>
                <a:noFill/>
              </a:ln>
              <a:effectLst/>
              <a:uLnTx/>
              <a:uFillTx/>
              <a:latin typeface="Open Sans" panose="020B0606030504020204" pitchFamily="34" charset="0"/>
              <a:ea typeface="Noto Sans" panose="020B0502040504020204" pitchFamily="34"/>
              <a:cs typeface="Noto Sans" panose="020B0502040504020204" pitchFamily="34"/>
            </a:endParaRPr>
          </a:p>
          <a:p>
            <a:pPr lvl="0" algn="just">
              <a:defRPr/>
            </a:pP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F010DF01-BC39-4529-A8EF-841E792FBB24}"/>
              </a:ext>
            </a:extLst>
          </p:cNvPr>
          <p:cNvSpPr txBox="1"/>
          <p:nvPr/>
        </p:nvSpPr>
        <p:spPr>
          <a:xfrm>
            <a:off x="9357790" y="3518653"/>
            <a:ext cx="2063296" cy="400110"/>
          </a:xfrm>
          <a:prstGeom prst="rect">
            <a:avLst/>
          </a:prstGeom>
          <a:noFill/>
        </p:spPr>
        <p:txBody>
          <a:bodyPr wrap="square" rtlCol="0">
            <a:spAutoFit/>
          </a:bodyPr>
          <a:lstStyle/>
          <a:p>
            <a:pPr lvl="0" algn="just">
              <a:defRPr/>
            </a:pPr>
            <a:r>
              <a:rPr lang="en-US" sz="2000" b="1" dirty="0" err="1">
                <a:latin typeface="Open Sans" panose="020B0606030504020204" pitchFamily="34" charset="0"/>
              </a:rPr>
              <a:t>Cvpul</a:t>
            </a:r>
            <a:r>
              <a:rPr lang="en-US" sz="2000" b="1" dirty="0">
                <a:latin typeface="Open Sans" panose="020B0606030504020204" pitchFamily="34" charset="0"/>
              </a:rPr>
              <a:t> ™ </a:t>
            </a:r>
          </a:p>
        </p:txBody>
      </p:sp>
      <p:sp>
        <p:nvSpPr>
          <p:cNvPr id="38" name="TextBox 37">
            <a:extLst>
              <a:ext uri="{FF2B5EF4-FFF2-40B4-BE49-F238E27FC236}">
                <a16:creationId xmlns:a16="http://schemas.microsoft.com/office/drawing/2014/main" id="{44C66CF5-6117-4AE6-A374-EEFD6483C636}"/>
              </a:ext>
            </a:extLst>
          </p:cNvPr>
          <p:cNvSpPr txBox="1"/>
          <p:nvPr/>
        </p:nvSpPr>
        <p:spPr>
          <a:xfrm>
            <a:off x="9334742" y="3935015"/>
            <a:ext cx="2547704" cy="692497"/>
          </a:xfrm>
          <a:prstGeom prst="rect">
            <a:avLst/>
          </a:prstGeom>
          <a:noFill/>
        </p:spPr>
        <p:txBody>
          <a:bodyPr wrap="square" rtlCol="0">
            <a:spAutoFit/>
          </a:bodyPr>
          <a:lstStyle/>
          <a:p>
            <a:pPr lvl="0" algn="just">
              <a:defRPr/>
            </a:pPr>
            <a:r>
              <a:rPr lang="en-US" sz="1300" dirty="0" err="1" smtClean="0">
                <a:latin typeface="Open Sans" panose="020B0606030504020204" pitchFamily="34" charset="0"/>
              </a:rPr>
              <a:t>Cvpul</a:t>
            </a:r>
            <a:r>
              <a:rPr lang="en-US" sz="1300" dirty="0" smtClean="0">
                <a:latin typeface="Open Sans" panose="020B0606030504020204" pitchFamily="34" charset="0"/>
              </a:rPr>
              <a:t> </a:t>
            </a:r>
            <a:r>
              <a:rPr lang="en-US" sz="1300" dirty="0">
                <a:latin typeface="Open Sans" panose="020B0606030504020204" pitchFamily="34" charset="0"/>
              </a:rPr>
              <a:t>is </a:t>
            </a:r>
            <a:r>
              <a:rPr lang="en-US" sz="1300" dirty="0" smtClean="0">
                <a:latin typeface="Open Sans" panose="020B0606030504020204" pitchFamily="34" charset="0"/>
              </a:rPr>
              <a:t>an official online </a:t>
            </a:r>
            <a:r>
              <a:rPr lang="en-US" sz="1300" dirty="0">
                <a:latin typeface="Open Sans" panose="020B0606030504020204" pitchFamily="34" charset="0"/>
              </a:rPr>
              <a:t>job market </a:t>
            </a:r>
            <a:r>
              <a:rPr lang="en-US" sz="1300" dirty="0" smtClean="0">
                <a:latin typeface="Open Sans" panose="020B0606030504020204" pitchFamily="34" charset="0"/>
              </a:rPr>
              <a:t> </a:t>
            </a:r>
            <a:r>
              <a:rPr lang="en-US" sz="1300" dirty="0">
                <a:latin typeface="Open Sans" panose="020B0606030504020204" pitchFamily="34" charset="0"/>
              </a:rPr>
              <a:t>where prospective employers and job seekers, </a:t>
            </a:r>
            <a:r>
              <a:rPr lang="en-US" sz="1300" dirty="0" smtClean="0">
                <a:latin typeface="Open Sans" panose="020B0606030504020204" pitchFamily="34" charset="0"/>
              </a:rPr>
              <a:t> </a:t>
            </a:r>
            <a:r>
              <a:rPr lang="en-US" sz="1300" dirty="0">
                <a:latin typeface="Open Sans" panose="020B0606030504020204" pitchFamily="34" charset="0"/>
              </a:rPr>
              <a:t>have an interface.</a:t>
            </a:r>
            <a:endParaRPr kumimoji="0" lang="en-GB" sz="13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879104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B298976-C14E-424B-9ADF-CD11AEB0A21D}"/>
              </a:ext>
            </a:extLst>
          </p:cNvPr>
          <p:cNvSpPr txBox="1"/>
          <p:nvPr/>
        </p:nvSpPr>
        <p:spPr>
          <a:xfrm>
            <a:off x="1211893" y="189428"/>
            <a:ext cx="9673702" cy="861774"/>
          </a:xfrm>
          <a:prstGeom prst="rect">
            <a:avLst/>
          </a:prstGeom>
          <a:noFill/>
        </p:spPr>
        <p:txBody>
          <a:bodyPr wrap="square" rtlCol="0">
            <a:spAutoFit/>
          </a:bodyPr>
          <a:lstStyle/>
          <a:p>
            <a:pPr lvl="0" algn="ctr">
              <a:defRPr/>
            </a:pPr>
            <a:r>
              <a:rPr lang="en-US" sz="5000" b="1" dirty="0" err="1" smtClean="0">
                <a:latin typeface="Noto Sans" panose="020B0502040504020204" pitchFamily="34"/>
                <a:ea typeface="Noto Sans" panose="020B0502040504020204" pitchFamily="34"/>
                <a:cs typeface="Noto Sans" panose="020B0502040504020204" pitchFamily="34"/>
              </a:rPr>
              <a:t>Tenderite</a:t>
            </a:r>
            <a:r>
              <a:rPr lang="en-US" sz="5000" b="1" dirty="0" smtClean="0">
                <a:latin typeface="Noto Sans" panose="020B0502040504020204" pitchFamily="34"/>
                <a:ea typeface="Noto Sans" panose="020B0502040504020204" pitchFamily="34"/>
                <a:cs typeface="Noto Sans" panose="020B0502040504020204" pitchFamily="34"/>
              </a:rPr>
              <a:t>™</a:t>
            </a:r>
            <a:endParaRPr lang="en-US" sz="5000" b="1" dirty="0">
              <a:latin typeface="Noto Sans" panose="020B0502040504020204" pitchFamily="34"/>
              <a:ea typeface="Noto Sans" panose="020B0502040504020204" pitchFamily="34"/>
              <a:cs typeface="Noto Sans" panose="020B0502040504020204" pitchFamily="34"/>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24" y="2911307"/>
            <a:ext cx="1755647" cy="2628406"/>
          </a:xfrm>
          <a:prstGeom prst="rect">
            <a:avLst/>
          </a:prstGeom>
        </p:spPr>
      </p:pic>
      <p:sp>
        <p:nvSpPr>
          <p:cNvPr id="4" name="TextBox 3">
            <a:extLst>
              <a:ext uri="{FF2B5EF4-FFF2-40B4-BE49-F238E27FC236}">
                <a16:creationId xmlns:a16="http://schemas.microsoft.com/office/drawing/2014/main" id="{EA3B7CA1-BBA3-4FEB-B6BA-C5591FF77B59}"/>
              </a:ext>
            </a:extLst>
          </p:cNvPr>
          <p:cNvSpPr txBox="1"/>
          <p:nvPr/>
        </p:nvSpPr>
        <p:spPr>
          <a:xfrm>
            <a:off x="405760" y="2172643"/>
            <a:ext cx="2306284" cy="553998"/>
          </a:xfrm>
          <a:prstGeom prst="rect">
            <a:avLst/>
          </a:prstGeom>
          <a:noFill/>
        </p:spPr>
        <p:txBody>
          <a:bodyPr wrap="square" rtlCol="0">
            <a:spAutoFit/>
          </a:bodyPr>
          <a:lstStyle/>
          <a:p>
            <a:pPr lvl="0" algn="just">
              <a:defRPr/>
            </a:pPr>
            <a:r>
              <a:rPr lang="en-US" sz="1500" dirty="0" smtClean="0">
                <a:latin typeface="Open Sans" panose="020B0606030504020204" pitchFamily="34" charset="0"/>
              </a:rPr>
              <a:t>No more waiting for a quotation</a:t>
            </a:r>
            <a:endParaRPr kumimoji="0" lang="en-GB" sz="1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026" y="2911307"/>
            <a:ext cx="2576834" cy="2819792"/>
          </a:xfrm>
          <a:prstGeom prst="rect">
            <a:avLst/>
          </a:prstGeom>
        </p:spPr>
      </p:pic>
      <p:sp>
        <p:nvSpPr>
          <p:cNvPr id="6" name="TextBox 5">
            <a:extLst>
              <a:ext uri="{FF2B5EF4-FFF2-40B4-BE49-F238E27FC236}">
                <a16:creationId xmlns:a16="http://schemas.microsoft.com/office/drawing/2014/main" id="{EA3B7CA1-BBA3-4FEB-B6BA-C5591FF77B59}"/>
              </a:ext>
            </a:extLst>
          </p:cNvPr>
          <p:cNvSpPr txBox="1"/>
          <p:nvPr/>
        </p:nvSpPr>
        <p:spPr>
          <a:xfrm>
            <a:off x="4060849" y="2213315"/>
            <a:ext cx="2374011" cy="553998"/>
          </a:xfrm>
          <a:prstGeom prst="rect">
            <a:avLst/>
          </a:prstGeom>
          <a:noFill/>
        </p:spPr>
        <p:txBody>
          <a:bodyPr wrap="square" rtlCol="0">
            <a:spAutoFit/>
          </a:bodyPr>
          <a:lstStyle/>
          <a:p>
            <a:pPr lvl="0" algn="just">
              <a:defRPr/>
            </a:pPr>
            <a:r>
              <a:rPr lang="en-US" sz="1500" dirty="0" smtClean="0">
                <a:latin typeface="Open Sans" panose="020B0606030504020204" pitchFamily="34" charset="0"/>
              </a:rPr>
              <a:t>Where can I get  most competitive quotations? </a:t>
            </a:r>
            <a:endParaRPr kumimoji="0" lang="en-GB" sz="1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5361" y="3926004"/>
            <a:ext cx="1896141" cy="2337323"/>
          </a:xfrm>
          <a:prstGeom prst="rect">
            <a:avLst/>
          </a:prstGeom>
        </p:spPr>
      </p:pic>
      <p:sp>
        <p:nvSpPr>
          <p:cNvPr id="8" name="TextBox 7">
            <a:extLst>
              <a:ext uri="{FF2B5EF4-FFF2-40B4-BE49-F238E27FC236}">
                <a16:creationId xmlns:a16="http://schemas.microsoft.com/office/drawing/2014/main" id="{EA3B7CA1-BBA3-4FEB-B6BA-C5591FF77B59}"/>
              </a:ext>
            </a:extLst>
          </p:cNvPr>
          <p:cNvSpPr txBox="1"/>
          <p:nvPr/>
        </p:nvSpPr>
        <p:spPr>
          <a:xfrm>
            <a:off x="7245220" y="2172643"/>
            <a:ext cx="4751708" cy="1477328"/>
          </a:xfrm>
          <a:prstGeom prst="rect">
            <a:avLst/>
          </a:prstGeom>
          <a:noFill/>
        </p:spPr>
        <p:txBody>
          <a:bodyPr wrap="square" rtlCol="0">
            <a:spAutoFit/>
          </a:bodyPr>
          <a:lstStyle/>
          <a:p>
            <a:pPr lvl="0" algn="just">
              <a:defRPr/>
            </a:pPr>
            <a:r>
              <a:rPr lang="en-US" sz="1500" b="1" dirty="0" smtClean="0">
                <a:latin typeface="Open Sans" panose="020B0606030504020204" pitchFamily="34" charset="0"/>
              </a:rPr>
              <a:t>The challenges have been enormous</a:t>
            </a:r>
            <a:r>
              <a:rPr lang="en-US" sz="1500" dirty="0" smtClean="0">
                <a:latin typeface="Open Sans" panose="020B0606030504020204" pitchFamily="34" charset="0"/>
              </a:rPr>
              <a:t>:</a:t>
            </a:r>
          </a:p>
          <a:p>
            <a:pPr lvl="0" algn="just">
              <a:defRPr/>
            </a:pPr>
            <a:endParaRPr lang="en-US" sz="1500" dirty="0" smtClean="0">
              <a:latin typeface="Open Sans" panose="020B0606030504020204" pitchFamily="34" charset="0"/>
            </a:endParaRPr>
          </a:p>
          <a:p>
            <a:pPr marL="285750" lvl="0" indent="-285750" algn="just">
              <a:buFont typeface="Arial" panose="020B0604020202020204" pitchFamily="34" charset="0"/>
              <a:buChar char="•"/>
              <a:defRPr/>
            </a:pPr>
            <a:r>
              <a:rPr lang="en-US" sz="1500" dirty="0" smtClean="0">
                <a:latin typeface="Open Sans" panose="020B0606030504020204" pitchFamily="34" charset="0"/>
                <a:ea typeface="Noto Sans" panose="020B0502040504020204" pitchFamily="34"/>
                <a:cs typeface="Noto Sans" panose="020B0502040504020204" pitchFamily="34"/>
              </a:rPr>
              <a:t>No price benchmarks on the market</a:t>
            </a:r>
          </a:p>
          <a:p>
            <a:pPr marL="285750" lvl="0" indent="-285750" algn="just">
              <a:buFont typeface="Arial" panose="020B0604020202020204" pitchFamily="34" charset="0"/>
              <a:buChar char="•"/>
              <a:defRPr/>
            </a:pPr>
            <a:r>
              <a:rPr lang="en-US" sz="1500" dirty="0" smtClean="0">
                <a:latin typeface="Open Sans" panose="020B0606030504020204" pitchFamily="34" charset="0"/>
                <a:ea typeface="Noto Sans" panose="020B0502040504020204" pitchFamily="34"/>
                <a:cs typeface="Noto Sans" panose="020B0502040504020204" pitchFamily="34"/>
              </a:rPr>
              <a:t>A lot of time spent in traffic queues sourcing quotations</a:t>
            </a:r>
          </a:p>
          <a:p>
            <a:pPr marL="285750" lvl="0" indent="-285750" algn="just">
              <a:buFont typeface="Arial" panose="020B0604020202020204" pitchFamily="34" charset="0"/>
              <a:buChar char="•"/>
              <a:defRPr/>
            </a:pPr>
            <a:r>
              <a:rPr lang="en-US" sz="1500" dirty="0" smtClean="0">
                <a:latin typeface="Open Sans" panose="020B0606030504020204" pitchFamily="34" charset="0"/>
                <a:ea typeface="Noto Sans" panose="020B0502040504020204" pitchFamily="34"/>
                <a:cs typeface="Noto Sans" panose="020B0502040504020204" pitchFamily="34"/>
              </a:rPr>
              <a:t>A lot of money spent on fuel/transport sourcing quotations</a:t>
            </a:r>
          </a:p>
          <a:p>
            <a:pPr marL="285750" lvl="0" indent="-285750" algn="just">
              <a:buFont typeface="Arial" panose="020B0604020202020204" pitchFamily="34" charset="0"/>
              <a:buChar char="•"/>
              <a:defRPr/>
            </a:pPr>
            <a:r>
              <a:rPr lang="en-US" sz="1500" dirty="0" smtClean="0">
                <a:latin typeface="Open Sans" panose="020B0606030504020204" pitchFamily="34" charset="0"/>
                <a:ea typeface="Noto Sans" panose="020B0502040504020204" pitchFamily="34"/>
                <a:cs typeface="Noto Sans" panose="020B0502040504020204" pitchFamily="34"/>
              </a:rPr>
              <a:t>Some members of staff conniving with suppliers/contractors</a:t>
            </a:r>
          </a:p>
        </p:txBody>
      </p:sp>
      <p:sp>
        <p:nvSpPr>
          <p:cNvPr id="9" name="TextBox 8">
            <a:extLst>
              <a:ext uri="{FF2B5EF4-FFF2-40B4-BE49-F238E27FC236}">
                <a16:creationId xmlns:a16="http://schemas.microsoft.com/office/drawing/2014/main" id="{04A005FE-0A0D-4308-98E7-E6F81354996F}"/>
              </a:ext>
            </a:extLst>
          </p:cNvPr>
          <p:cNvSpPr txBox="1"/>
          <p:nvPr/>
        </p:nvSpPr>
        <p:spPr>
          <a:xfrm>
            <a:off x="405760" y="1342612"/>
            <a:ext cx="10470691" cy="553998"/>
          </a:xfrm>
          <a:prstGeom prst="rect">
            <a:avLst/>
          </a:prstGeom>
          <a:noFill/>
        </p:spPr>
        <p:txBody>
          <a:bodyPr wrap="square" rtlCol="0">
            <a:spAutoFit/>
          </a:bodyPr>
          <a:lstStyle/>
          <a:p>
            <a:pPr lvl="0" algn="just">
              <a:defRPr/>
            </a:pPr>
            <a:r>
              <a:rPr lang="en-US" sz="1500" dirty="0">
                <a:latin typeface="Open Sans" panose="020B0606030504020204"/>
              </a:rPr>
              <a:t>Tenderite is a digital platform used by institutions to source </a:t>
            </a:r>
            <a:r>
              <a:rPr lang="en-US" sz="1500" dirty="0" smtClean="0">
                <a:latin typeface="Open Sans" panose="020B0606030504020204"/>
              </a:rPr>
              <a:t>and evaluate </a:t>
            </a:r>
            <a:r>
              <a:rPr lang="en-US" sz="1500" dirty="0">
                <a:latin typeface="Open Sans" panose="020B0606030504020204"/>
              </a:rPr>
              <a:t>quotations and bids online in order to deter </a:t>
            </a:r>
            <a:r>
              <a:rPr lang="en-US" sz="1500" dirty="0" smtClean="0">
                <a:latin typeface="Open Sans" panose="020B0606030504020204"/>
              </a:rPr>
              <a:t>any occurrence of </a:t>
            </a:r>
            <a:r>
              <a:rPr lang="en-US" sz="1500" dirty="0">
                <a:latin typeface="Open Sans" panose="020B0606030504020204"/>
              </a:rPr>
              <a:t>corrupt and fraudulent practices, bias, unfairness or nepotism </a:t>
            </a:r>
            <a:r>
              <a:rPr lang="en-US" sz="1500" dirty="0" smtClean="0">
                <a:latin typeface="Open Sans" panose="020B0606030504020204"/>
              </a:rPr>
              <a:t>in procurement </a:t>
            </a:r>
            <a:r>
              <a:rPr lang="en-US" sz="1500" dirty="0">
                <a:latin typeface="Open Sans" panose="020B0606030504020204"/>
              </a:rPr>
              <a:t>of goods and services.</a:t>
            </a:r>
            <a:endParaRPr lang="en-US" sz="1500" dirty="0">
              <a:latin typeface="Open Sans" panose="020B0606030504020204"/>
            </a:endParaRPr>
          </a:p>
        </p:txBody>
      </p:sp>
    </p:spTree>
    <p:extLst>
      <p:ext uri="{BB962C8B-B14F-4D97-AF65-F5344CB8AC3E}">
        <p14:creationId xmlns:p14="http://schemas.microsoft.com/office/powerpoint/2010/main" val="416623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B298976-C14E-424B-9ADF-CD11AEB0A21D}"/>
              </a:ext>
            </a:extLst>
          </p:cNvPr>
          <p:cNvSpPr txBox="1"/>
          <p:nvPr/>
        </p:nvSpPr>
        <p:spPr>
          <a:xfrm>
            <a:off x="1202749" y="235148"/>
            <a:ext cx="9673702" cy="861774"/>
          </a:xfrm>
          <a:prstGeom prst="rect">
            <a:avLst/>
          </a:prstGeom>
          <a:noFill/>
        </p:spPr>
        <p:txBody>
          <a:bodyPr wrap="square" rtlCol="0">
            <a:spAutoFit/>
          </a:bodyPr>
          <a:lstStyle/>
          <a:p>
            <a:pPr lvl="0" algn="ctr">
              <a:defRPr/>
            </a:pPr>
            <a:r>
              <a:rPr lang="en-US" sz="5000" b="1" dirty="0" smtClean="0">
                <a:latin typeface="Noto Sans" panose="020B0502040504020204" pitchFamily="34"/>
                <a:ea typeface="Noto Sans" panose="020B0502040504020204" pitchFamily="34"/>
                <a:cs typeface="Noto Sans" panose="020B0502040504020204" pitchFamily="34"/>
              </a:rPr>
              <a:t>Tenderite™ Explained</a:t>
            </a:r>
            <a:endParaRPr lang="en-US" sz="5000" b="1" dirty="0">
              <a:latin typeface="Noto Sans" panose="020B0502040504020204" pitchFamily="34"/>
              <a:ea typeface="Noto Sans" panose="020B0502040504020204" pitchFamily="34"/>
              <a:cs typeface="Noto Sans" panose="020B0502040504020204" pitchFamily="34"/>
            </a:endParaRPr>
          </a:p>
        </p:txBody>
      </p:sp>
      <p:sp>
        <p:nvSpPr>
          <p:cNvPr id="28" name="Rectangle 27">
            <a:extLst>
              <a:ext uri="{FF2B5EF4-FFF2-40B4-BE49-F238E27FC236}">
                <a16:creationId xmlns:a16="http://schemas.microsoft.com/office/drawing/2014/main" id="{9015AC7D-45D1-4CBD-9C93-519C0F62FA8C}"/>
              </a:ext>
            </a:extLst>
          </p:cNvPr>
          <p:cNvSpPr/>
          <p:nvPr/>
        </p:nvSpPr>
        <p:spPr>
          <a:xfrm>
            <a:off x="268854" y="1261872"/>
            <a:ext cx="11152002" cy="50937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7" name="TextBox 36">
            <a:extLst>
              <a:ext uri="{FF2B5EF4-FFF2-40B4-BE49-F238E27FC236}">
                <a16:creationId xmlns:a16="http://schemas.microsoft.com/office/drawing/2014/main" id="{04A005FE-0A0D-4308-98E7-E6F81354996F}"/>
              </a:ext>
            </a:extLst>
          </p:cNvPr>
          <p:cNvSpPr txBox="1"/>
          <p:nvPr/>
        </p:nvSpPr>
        <p:spPr>
          <a:xfrm>
            <a:off x="886944" y="1342612"/>
            <a:ext cx="9989507" cy="4939814"/>
          </a:xfrm>
          <a:prstGeom prst="rect">
            <a:avLst/>
          </a:prstGeom>
          <a:noFill/>
        </p:spPr>
        <p:txBody>
          <a:bodyPr wrap="square" rtlCol="0">
            <a:spAutoFit/>
          </a:bodyPr>
          <a:lstStyle/>
          <a:p>
            <a:pPr marL="285750" lvl="0" indent="-285750" algn="just">
              <a:buFont typeface="Arial" panose="020B0604020202020204" pitchFamily="34" charset="0"/>
              <a:buChar char="•"/>
              <a:defRPr/>
            </a:pPr>
            <a:r>
              <a:rPr lang="en-US" sz="1500" dirty="0">
                <a:solidFill>
                  <a:schemeClr val="bg1"/>
                </a:solidFill>
                <a:latin typeface="Noto Sans" panose="020B0502040504020204"/>
              </a:rPr>
              <a:t>Tenderite is a digital platform used by institutions to source </a:t>
            </a:r>
            <a:r>
              <a:rPr lang="en-US" sz="1500" dirty="0" smtClean="0">
                <a:solidFill>
                  <a:schemeClr val="bg1"/>
                </a:solidFill>
                <a:latin typeface="Noto Sans" panose="020B0502040504020204"/>
              </a:rPr>
              <a:t>and evaluate </a:t>
            </a:r>
            <a:r>
              <a:rPr lang="en-US" sz="1500" dirty="0">
                <a:solidFill>
                  <a:schemeClr val="bg1"/>
                </a:solidFill>
                <a:latin typeface="Noto Sans" panose="020B0502040504020204"/>
              </a:rPr>
              <a:t>quotations and bids online in order to deter any </a:t>
            </a:r>
            <a:r>
              <a:rPr lang="en-US" sz="1500" dirty="0" smtClean="0">
                <a:solidFill>
                  <a:schemeClr val="bg1"/>
                </a:solidFill>
                <a:latin typeface="Noto Sans" panose="020B0502040504020204"/>
              </a:rPr>
              <a:t>occurrence of </a:t>
            </a:r>
            <a:r>
              <a:rPr lang="en-US" sz="1500" dirty="0">
                <a:solidFill>
                  <a:schemeClr val="bg1"/>
                </a:solidFill>
                <a:latin typeface="Noto Sans" panose="020B0502040504020204"/>
              </a:rPr>
              <a:t>corrupt and fraudulent practices, bias, unfairness or nepotism </a:t>
            </a:r>
            <a:r>
              <a:rPr lang="en-US" sz="1500" dirty="0" smtClean="0">
                <a:solidFill>
                  <a:schemeClr val="bg1"/>
                </a:solidFill>
                <a:latin typeface="Noto Sans" panose="020B0502040504020204"/>
              </a:rPr>
              <a:t>in procurement </a:t>
            </a:r>
            <a:r>
              <a:rPr lang="en-US" sz="1500" dirty="0">
                <a:solidFill>
                  <a:schemeClr val="bg1"/>
                </a:solidFill>
                <a:latin typeface="Noto Sans" panose="020B0502040504020204"/>
              </a:rPr>
              <a:t>of goods and services</a:t>
            </a:r>
            <a:r>
              <a:rPr lang="en-US" sz="1500" dirty="0" smtClean="0">
                <a:solidFill>
                  <a:schemeClr val="bg1"/>
                </a:solidFill>
                <a:latin typeface="Noto Sans" panose="020B0502040504020204"/>
              </a:rPr>
              <a:t>.</a:t>
            </a:r>
            <a:r>
              <a:rPr lang="en-US" sz="1500" dirty="0">
                <a:solidFill>
                  <a:schemeClr val="bg1"/>
                </a:solidFill>
                <a:latin typeface="Noto Sans" panose="020B0502040504020204"/>
              </a:rPr>
              <a:t> </a:t>
            </a:r>
            <a:r>
              <a:rPr lang="en-US" sz="1500" dirty="0" smtClean="0">
                <a:solidFill>
                  <a:schemeClr val="bg1"/>
                </a:solidFill>
                <a:latin typeface="Noto Sans" panose="020B0502040504020204"/>
              </a:rPr>
              <a:t>‘</a:t>
            </a:r>
            <a:r>
              <a:rPr lang="en-US" sz="1500" dirty="0" err="1" smtClean="0">
                <a:solidFill>
                  <a:schemeClr val="bg1"/>
                </a:solidFill>
                <a:latin typeface="Noto Sans" panose="020B0502040504020204"/>
              </a:rPr>
              <a:t>tenderite</a:t>
            </a:r>
            <a:r>
              <a:rPr lang="en-US" sz="1500" dirty="0" smtClean="0">
                <a:solidFill>
                  <a:schemeClr val="bg1"/>
                </a:solidFill>
                <a:latin typeface="Noto Sans" panose="020B0502040504020204"/>
              </a:rPr>
              <a:t>’ limits the human influence in the decision making of who to award a contract to.</a:t>
            </a:r>
            <a:endParaRPr lang="en-US" sz="1500" dirty="0">
              <a:solidFill>
                <a:schemeClr val="bg1"/>
              </a:solidFill>
              <a:latin typeface="Noto Sans" panose="020B0502040504020204"/>
            </a:endParaRPr>
          </a:p>
          <a:p>
            <a:pPr lvl="0" algn="just">
              <a:defRPr/>
            </a:pPr>
            <a:endParaRPr lang="en-US" sz="1500" dirty="0">
              <a:solidFill>
                <a:schemeClr val="bg1"/>
              </a:solidFill>
              <a:latin typeface="Noto Sans" panose="020B0502040504020204"/>
            </a:endParaRPr>
          </a:p>
          <a:p>
            <a:pPr marL="285750" lvl="0" indent="-285750" algn="just">
              <a:buFont typeface="Arial" panose="020B0604020202020204" pitchFamily="34" charset="0"/>
              <a:buChar char="•"/>
              <a:defRPr/>
            </a:pPr>
            <a:r>
              <a:rPr lang="en-US" sz="1500" dirty="0">
                <a:solidFill>
                  <a:schemeClr val="bg1"/>
                </a:solidFill>
                <a:latin typeface="Noto Sans" panose="020B0502040504020204"/>
              </a:rPr>
              <a:t>Tenderite reduces the human influence in procurement </a:t>
            </a:r>
            <a:r>
              <a:rPr lang="en-US" sz="1500" dirty="0" smtClean="0">
                <a:solidFill>
                  <a:schemeClr val="bg1"/>
                </a:solidFill>
                <a:latin typeface="Noto Sans" panose="020B0502040504020204"/>
              </a:rPr>
              <a:t>decision making.</a:t>
            </a:r>
          </a:p>
          <a:p>
            <a:pPr lvl="0" algn="just">
              <a:defRPr/>
            </a:pPr>
            <a:endParaRPr lang="en-US" sz="1500" dirty="0">
              <a:solidFill>
                <a:schemeClr val="bg1"/>
              </a:solidFill>
              <a:latin typeface="Noto Sans" panose="020B0502040504020204"/>
            </a:endParaRPr>
          </a:p>
          <a:p>
            <a:pPr marL="285750" lvl="0" indent="-285750" algn="just">
              <a:buFont typeface="Arial" panose="020B0604020202020204" pitchFamily="34" charset="0"/>
              <a:buChar char="•"/>
              <a:defRPr/>
            </a:pPr>
            <a:r>
              <a:rPr lang="en-US" sz="1500" dirty="0" smtClean="0">
                <a:solidFill>
                  <a:schemeClr val="bg1"/>
                </a:solidFill>
                <a:latin typeface="Noto Sans" panose="020B0502040504020204"/>
              </a:rPr>
              <a:t>Both </a:t>
            </a:r>
            <a:r>
              <a:rPr lang="en-US" sz="1500" dirty="0" smtClean="0">
                <a:solidFill>
                  <a:schemeClr val="bg1"/>
                </a:solidFill>
                <a:latin typeface="Noto Sans" panose="020B0502040504020204"/>
              </a:rPr>
              <a:t>suppliers and customers must be registered on Tenderite</a:t>
            </a:r>
            <a:r>
              <a:rPr lang="en-US" sz="1500" dirty="0">
                <a:solidFill>
                  <a:schemeClr val="bg1"/>
                </a:solidFill>
                <a:latin typeface="Noto Sans" panose="020B0502040504020204"/>
              </a:rPr>
              <a:t>.</a:t>
            </a:r>
            <a:r>
              <a:rPr lang="en-US" sz="1500" dirty="0" smtClean="0">
                <a:solidFill>
                  <a:schemeClr val="bg1"/>
                </a:solidFill>
                <a:latin typeface="Noto Sans" panose="020B0502040504020204"/>
              </a:rPr>
              <a:t> </a:t>
            </a:r>
            <a:r>
              <a:rPr lang="en-US" sz="1500" dirty="0">
                <a:solidFill>
                  <a:schemeClr val="bg1"/>
                </a:solidFill>
                <a:latin typeface="Noto Sans" panose="020B0502040504020204"/>
              </a:rPr>
              <a:t> </a:t>
            </a:r>
            <a:r>
              <a:rPr lang="en-US" sz="1500" dirty="0" smtClean="0">
                <a:solidFill>
                  <a:schemeClr val="bg1"/>
                </a:solidFill>
                <a:latin typeface="Noto Sans" panose="020B0502040504020204"/>
              </a:rPr>
              <a:t>A registered customer is able to request </a:t>
            </a:r>
            <a:r>
              <a:rPr lang="en-US" sz="1500" dirty="0">
                <a:solidFill>
                  <a:schemeClr val="bg1"/>
                </a:solidFill>
                <a:latin typeface="Noto Sans" panose="020B0502040504020204"/>
              </a:rPr>
              <a:t>for </a:t>
            </a:r>
            <a:r>
              <a:rPr lang="en-US" sz="1500" dirty="0" smtClean="0">
                <a:solidFill>
                  <a:schemeClr val="bg1"/>
                </a:solidFill>
                <a:latin typeface="Noto Sans" panose="020B0502040504020204"/>
              </a:rPr>
              <a:t>  </a:t>
            </a:r>
            <a:r>
              <a:rPr lang="en-US" sz="1500" dirty="0">
                <a:solidFill>
                  <a:schemeClr val="bg1"/>
                </a:solidFill>
                <a:latin typeface="Noto Sans" panose="020B0502040504020204"/>
              </a:rPr>
              <a:t>quotations </a:t>
            </a:r>
            <a:r>
              <a:rPr lang="en-US" sz="1500" dirty="0" smtClean="0">
                <a:solidFill>
                  <a:schemeClr val="bg1"/>
                </a:solidFill>
                <a:latin typeface="Noto Sans" panose="020B0502040504020204"/>
              </a:rPr>
              <a:t>of desired item/s, and receive </a:t>
            </a:r>
            <a:r>
              <a:rPr lang="en-US" sz="1500" dirty="0" smtClean="0">
                <a:solidFill>
                  <a:srgbClr val="FF0000"/>
                </a:solidFill>
                <a:latin typeface="Noto Sans" panose="020B0502040504020204"/>
              </a:rPr>
              <a:t> </a:t>
            </a:r>
            <a:r>
              <a:rPr lang="en-US" sz="1500" dirty="0" smtClean="0">
                <a:solidFill>
                  <a:schemeClr val="bg1"/>
                </a:solidFill>
                <a:latin typeface="Noto Sans" panose="020B0502040504020204"/>
              </a:rPr>
              <a:t>the quotations in their ascending order of prices.</a:t>
            </a:r>
            <a:endParaRPr lang="en-US" sz="1500" dirty="0">
              <a:solidFill>
                <a:schemeClr val="bg1"/>
              </a:solidFill>
              <a:latin typeface="Noto Sans" panose="020B0502040504020204"/>
            </a:endParaRPr>
          </a:p>
          <a:p>
            <a:pPr lvl="0" algn="just">
              <a:defRPr/>
            </a:pPr>
            <a:endParaRPr lang="en-US" sz="1500" dirty="0">
              <a:solidFill>
                <a:schemeClr val="bg1"/>
              </a:solidFill>
              <a:latin typeface="Noto Sans" panose="020B0502040504020204"/>
            </a:endParaRPr>
          </a:p>
          <a:p>
            <a:pPr marL="285750" lvl="0" indent="-285750" algn="just">
              <a:buFont typeface="Arial" panose="020B0604020202020204" pitchFamily="34" charset="0"/>
              <a:buChar char="•"/>
              <a:defRPr/>
            </a:pPr>
            <a:r>
              <a:rPr lang="en-US" sz="1500" dirty="0" smtClean="0">
                <a:solidFill>
                  <a:schemeClr val="bg1"/>
                </a:solidFill>
                <a:latin typeface="Noto Sans" panose="020B0502040504020204"/>
              </a:rPr>
              <a:t>On </a:t>
            </a:r>
            <a:r>
              <a:rPr lang="en-US" sz="1500" dirty="0" smtClean="0">
                <a:solidFill>
                  <a:schemeClr val="bg1"/>
                </a:solidFill>
                <a:latin typeface="Noto Sans" panose="020B0502040504020204"/>
              </a:rPr>
              <a:t>the quotations, suppliers/service providers are represented by PIN codes, not their names. </a:t>
            </a:r>
            <a:endParaRPr lang="en-US" sz="1500" dirty="0">
              <a:solidFill>
                <a:schemeClr val="bg1"/>
              </a:solidFill>
              <a:latin typeface="Noto Sans" panose="020B0502040504020204"/>
            </a:endParaRPr>
          </a:p>
          <a:p>
            <a:pPr lvl="0" algn="just">
              <a:defRPr/>
            </a:pPr>
            <a:endParaRPr lang="en-US" sz="1500" dirty="0">
              <a:solidFill>
                <a:schemeClr val="bg1"/>
              </a:solidFill>
              <a:latin typeface="Noto Sans" panose="020B0502040504020204"/>
            </a:endParaRPr>
          </a:p>
          <a:p>
            <a:pPr marL="285750" indent="-285750" algn="just">
              <a:buFont typeface="Arial" panose="020B0604020202020204" pitchFamily="34" charset="0"/>
              <a:buChar char="•"/>
              <a:defRPr/>
            </a:pPr>
            <a:r>
              <a:rPr lang="en-US" sz="1500" dirty="0" smtClean="0">
                <a:solidFill>
                  <a:schemeClr val="bg1"/>
                </a:solidFill>
                <a:latin typeface="Noto Sans" panose="020B0502040504020204"/>
              </a:rPr>
              <a:t>The </a:t>
            </a:r>
            <a:r>
              <a:rPr lang="en-US" sz="1500" dirty="0">
                <a:solidFill>
                  <a:schemeClr val="bg1"/>
                </a:solidFill>
                <a:latin typeface="Noto Sans" panose="020B0502040504020204"/>
              </a:rPr>
              <a:t>procuring individual/institution </a:t>
            </a:r>
            <a:r>
              <a:rPr lang="en-US" sz="1500" dirty="0" smtClean="0">
                <a:solidFill>
                  <a:schemeClr val="bg1"/>
                </a:solidFill>
                <a:latin typeface="Noto Sans" panose="020B0502040504020204"/>
              </a:rPr>
              <a:t>then evaluates and approves </a:t>
            </a:r>
            <a:r>
              <a:rPr lang="en-US" sz="1500" dirty="0">
                <a:solidFill>
                  <a:schemeClr val="bg1"/>
                </a:solidFill>
                <a:latin typeface="Noto Sans" panose="020B0502040504020204"/>
              </a:rPr>
              <a:t>one </a:t>
            </a:r>
            <a:r>
              <a:rPr lang="en-US" sz="1500" dirty="0" smtClean="0">
                <a:solidFill>
                  <a:schemeClr val="bg1"/>
                </a:solidFill>
                <a:latin typeface="Noto Sans" panose="020B0502040504020204"/>
              </a:rPr>
              <a:t>quotation in the absence of supplier identification. </a:t>
            </a:r>
            <a:r>
              <a:rPr lang="en-US" sz="1500" dirty="0">
                <a:solidFill>
                  <a:schemeClr val="bg1"/>
                </a:solidFill>
                <a:latin typeface="Noto Sans" panose="020B0502040504020204"/>
              </a:rPr>
              <a:t> </a:t>
            </a:r>
            <a:r>
              <a:rPr lang="en-US" sz="1500" dirty="0" smtClean="0">
                <a:solidFill>
                  <a:schemeClr val="bg1"/>
                </a:solidFill>
                <a:latin typeface="Noto Sans" panose="020B0502040504020204"/>
              </a:rPr>
              <a:t>As the ‘award’ button is clicked, the supplier is identified, and the supplier instantly receives an email notification of the award. </a:t>
            </a:r>
            <a:endParaRPr lang="en-US" sz="1500" dirty="0">
              <a:solidFill>
                <a:schemeClr val="bg1"/>
              </a:solidFill>
              <a:latin typeface="Noto Sans" panose="020B0502040504020204"/>
            </a:endParaRPr>
          </a:p>
          <a:p>
            <a:pPr lvl="0" algn="just">
              <a:defRPr/>
            </a:pPr>
            <a:endParaRPr lang="en-US" sz="1500" dirty="0">
              <a:solidFill>
                <a:schemeClr val="bg1"/>
              </a:solidFill>
              <a:latin typeface="Noto Sans" panose="020B0502040504020204"/>
            </a:endParaRPr>
          </a:p>
          <a:p>
            <a:pPr marL="285750" lvl="0" indent="-285750" algn="just">
              <a:buFont typeface="Arial" panose="020B0604020202020204" pitchFamily="34" charset="0"/>
              <a:buChar char="•"/>
              <a:defRPr/>
            </a:pPr>
            <a:r>
              <a:rPr lang="en-US" sz="1500" dirty="0" smtClean="0">
                <a:solidFill>
                  <a:schemeClr val="bg1"/>
                </a:solidFill>
                <a:latin typeface="Noto Sans" panose="020B0502040504020204"/>
              </a:rPr>
              <a:t>The successful supplier and the </a:t>
            </a:r>
            <a:r>
              <a:rPr lang="en-US" sz="1500" dirty="0">
                <a:solidFill>
                  <a:schemeClr val="bg1"/>
                </a:solidFill>
                <a:latin typeface="Noto Sans" panose="020B0502040504020204"/>
              </a:rPr>
              <a:t>procuring entity  </a:t>
            </a:r>
            <a:r>
              <a:rPr lang="en-US" sz="1500" dirty="0" smtClean="0">
                <a:solidFill>
                  <a:schemeClr val="bg1"/>
                </a:solidFill>
                <a:latin typeface="Noto Sans" panose="020B0502040504020204"/>
              </a:rPr>
              <a:t>sign an </a:t>
            </a:r>
            <a:r>
              <a:rPr lang="en-US" sz="1500" dirty="0">
                <a:solidFill>
                  <a:schemeClr val="bg1"/>
                </a:solidFill>
                <a:latin typeface="Noto Sans" panose="020B0502040504020204"/>
              </a:rPr>
              <a:t>agreement </a:t>
            </a:r>
            <a:r>
              <a:rPr lang="en-US" sz="1500" dirty="0" smtClean="0">
                <a:solidFill>
                  <a:schemeClr val="bg1"/>
                </a:solidFill>
                <a:latin typeface="Noto Sans" panose="020B0502040504020204"/>
              </a:rPr>
              <a:t>on delivery and payment terms</a:t>
            </a:r>
            <a:r>
              <a:rPr lang="en-US" sz="1500" dirty="0">
                <a:solidFill>
                  <a:schemeClr val="bg1"/>
                </a:solidFill>
                <a:latin typeface="Noto Sans" panose="020B0502040504020204"/>
              </a:rPr>
              <a:t>.</a:t>
            </a:r>
            <a:r>
              <a:rPr lang="en-US" sz="1500" dirty="0" smtClean="0">
                <a:solidFill>
                  <a:schemeClr val="bg1"/>
                </a:solidFill>
                <a:latin typeface="Noto Sans" panose="020B0502040504020204"/>
              </a:rPr>
              <a:t> </a:t>
            </a:r>
            <a:endParaRPr lang="en-US" sz="1500" dirty="0">
              <a:solidFill>
                <a:schemeClr val="bg1"/>
              </a:solidFill>
              <a:latin typeface="Noto Sans" panose="020B0502040504020204"/>
            </a:endParaRPr>
          </a:p>
          <a:p>
            <a:pPr lvl="0" algn="just">
              <a:defRPr/>
            </a:pPr>
            <a:endParaRPr lang="en-US" sz="1500" dirty="0">
              <a:solidFill>
                <a:schemeClr val="bg1"/>
              </a:solidFill>
              <a:latin typeface="Noto Sans" panose="020B0502040504020204"/>
            </a:endParaRPr>
          </a:p>
          <a:p>
            <a:pPr marL="285750" lvl="0" indent="-285750" algn="just">
              <a:buFont typeface="Arial" panose="020B0604020202020204" pitchFamily="34" charset="0"/>
              <a:buChar char="•"/>
              <a:defRPr/>
            </a:pPr>
            <a:r>
              <a:rPr lang="en-US" sz="1500" dirty="0" smtClean="0">
                <a:solidFill>
                  <a:schemeClr val="bg1"/>
                </a:solidFill>
                <a:latin typeface="Noto Sans" panose="020B0502040504020204"/>
              </a:rPr>
              <a:t>Meanwhile, all the other quotations are saved and suppliers remain unidentified for future use in case the successful bidder fails execution of the contract.</a:t>
            </a:r>
            <a:endParaRPr lang="en-US" sz="1500" dirty="0">
              <a:solidFill>
                <a:schemeClr val="bg1"/>
              </a:solidFill>
              <a:latin typeface="Noto Sans" panose="020B0502040504020204"/>
            </a:endParaRPr>
          </a:p>
          <a:p>
            <a:pPr lvl="0" algn="just">
              <a:defRPr/>
            </a:pPr>
            <a:endParaRPr lang="en-US" sz="1500" dirty="0" smtClean="0">
              <a:solidFill>
                <a:schemeClr val="bg1"/>
              </a:solidFill>
              <a:latin typeface="Noto Sans" panose="020B0502040504020204"/>
            </a:endParaRPr>
          </a:p>
          <a:p>
            <a:pPr marL="285750" lvl="0" indent="-285750" algn="just">
              <a:buFont typeface="Arial" panose="020B0604020202020204" pitchFamily="34" charset="0"/>
              <a:buChar char="•"/>
              <a:defRPr/>
            </a:pPr>
            <a:r>
              <a:rPr lang="en-US" sz="1500" dirty="0" smtClean="0">
                <a:solidFill>
                  <a:schemeClr val="bg1"/>
                </a:solidFill>
                <a:latin typeface="Noto Sans" panose="020B0502040504020204"/>
              </a:rPr>
              <a:t>PSB </a:t>
            </a:r>
            <a:r>
              <a:rPr lang="en-US" sz="1500" dirty="0" smtClean="0">
                <a:solidFill>
                  <a:schemeClr val="bg1"/>
                </a:solidFill>
                <a:latin typeface="Noto Sans" panose="020B0502040504020204"/>
              </a:rPr>
              <a:t>may</a:t>
            </a:r>
            <a:r>
              <a:rPr lang="en-US" sz="1500" dirty="0" smtClean="0">
                <a:solidFill>
                  <a:schemeClr val="bg1"/>
                </a:solidFill>
                <a:latin typeface="Noto Sans" panose="020B0502040504020204"/>
              </a:rPr>
              <a:t> </a:t>
            </a:r>
            <a:r>
              <a:rPr lang="en-US" sz="1500" dirty="0" smtClean="0">
                <a:solidFill>
                  <a:schemeClr val="bg1"/>
                </a:solidFill>
                <a:latin typeface="Noto Sans" panose="020B0502040504020204"/>
              </a:rPr>
              <a:t>send an independent observer team to witness and certify delivery</a:t>
            </a:r>
            <a:endParaRPr lang="en-US" sz="1500" dirty="0">
              <a:solidFill>
                <a:schemeClr val="bg1"/>
              </a:solidFill>
              <a:latin typeface="Noto Sans" panose="020B0502040504020204"/>
            </a:endParaRPr>
          </a:p>
        </p:txBody>
      </p:sp>
    </p:spTree>
    <p:extLst>
      <p:ext uri="{BB962C8B-B14F-4D97-AF65-F5344CB8AC3E}">
        <p14:creationId xmlns:p14="http://schemas.microsoft.com/office/powerpoint/2010/main" val="3417978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B298976-C14E-424B-9ADF-CD11AEB0A21D}"/>
              </a:ext>
            </a:extLst>
          </p:cNvPr>
          <p:cNvSpPr txBox="1"/>
          <p:nvPr/>
        </p:nvSpPr>
        <p:spPr>
          <a:xfrm>
            <a:off x="1202749" y="235148"/>
            <a:ext cx="9673702" cy="923330"/>
          </a:xfrm>
          <a:prstGeom prst="rect">
            <a:avLst/>
          </a:prstGeom>
          <a:noFill/>
        </p:spPr>
        <p:txBody>
          <a:bodyPr wrap="square" rtlCol="0">
            <a:spAutoFit/>
          </a:bodyPr>
          <a:lstStyle/>
          <a:p>
            <a:pPr lvl="0" algn="ctr">
              <a:defRPr/>
            </a:pPr>
            <a:r>
              <a:rPr lang="en-GB" sz="5400" b="1">
                <a:latin typeface="Calibri" panose="020F0502020204030204" pitchFamily="34" charset="0"/>
                <a:ea typeface="Calibri" panose="020F0502020204030204" pitchFamily="34" charset="0"/>
                <a:cs typeface="Times New Roman" panose="02020603050405020304" pitchFamily="18" charset="0"/>
              </a:rPr>
              <a:t>Tenderite Options</a:t>
            </a:r>
            <a:endParaRPr lang="en-US" sz="5000" b="1" dirty="0">
              <a:latin typeface="Noto Sans" panose="020B0502040504020204" pitchFamily="34"/>
              <a:ea typeface="Noto Sans" panose="020B0502040504020204" pitchFamily="34"/>
              <a:cs typeface="Noto Sans" panose="020B0502040504020204" pitchFamily="34"/>
            </a:endParaRPr>
          </a:p>
        </p:txBody>
      </p:sp>
      <p:sp>
        <p:nvSpPr>
          <p:cNvPr id="28" name="Rectangle 27">
            <a:extLst>
              <a:ext uri="{FF2B5EF4-FFF2-40B4-BE49-F238E27FC236}">
                <a16:creationId xmlns:a16="http://schemas.microsoft.com/office/drawing/2014/main" id="{9015AC7D-45D1-4CBD-9C93-519C0F62FA8C}"/>
              </a:ext>
            </a:extLst>
          </p:cNvPr>
          <p:cNvSpPr/>
          <p:nvPr/>
        </p:nvSpPr>
        <p:spPr>
          <a:xfrm>
            <a:off x="4637551" y="1342612"/>
            <a:ext cx="7273359" cy="49459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7" name="TextBox 36">
            <a:extLst>
              <a:ext uri="{FF2B5EF4-FFF2-40B4-BE49-F238E27FC236}">
                <a16:creationId xmlns:a16="http://schemas.microsoft.com/office/drawing/2014/main" id="{04A005FE-0A0D-4308-98E7-E6F81354996F}"/>
              </a:ext>
            </a:extLst>
          </p:cNvPr>
          <p:cNvSpPr txBox="1"/>
          <p:nvPr/>
        </p:nvSpPr>
        <p:spPr>
          <a:xfrm>
            <a:off x="4868214" y="1468192"/>
            <a:ext cx="6008237" cy="4662815"/>
          </a:xfrm>
          <a:prstGeom prst="rect">
            <a:avLst/>
          </a:prstGeom>
          <a:noFill/>
        </p:spPr>
        <p:txBody>
          <a:bodyPr wrap="square" rtlCol="0">
            <a:spAutoFit/>
          </a:bodyPr>
          <a:lstStyle/>
          <a:p>
            <a:pPr lvl="0" algn="just">
              <a:defRPr/>
            </a:pPr>
            <a:r>
              <a:rPr lang="en-US" sz="2400" b="1" dirty="0" smtClean="0">
                <a:solidFill>
                  <a:schemeClr val="bg1"/>
                </a:solidFill>
                <a:latin typeface="Noto Sans" panose="020B0502040504020204"/>
              </a:rPr>
              <a:t>Open </a:t>
            </a:r>
            <a:r>
              <a:rPr lang="en-US" sz="2400" b="1" dirty="0" smtClean="0">
                <a:solidFill>
                  <a:schemeClr val="bg1"/>
                </a:solidFill>
                <a:latin typeface="Noto Sans" panose="020B0502040504020204"/>
              </a:rPr>
              <a:t>Tendering</a:t>
            </a:r>
            <a:endParaRPr lang="en-US" sz="2400" b="1" dirty="0">
              <a:solidFill>
                <a:schemeClr val="bg1"/>
              </a:solidFill>
              <a:latin typeface="Noto Sans" panose="020B0502040504020204"/>
            </a:endParaRPr>
          </a:p>
          <a:p>
            <a:pPr marL="285750" lvl="0" indent="-285750" algn="just">
              <a:buFont typeface="Arial" panose="020B0604020202020204" pitchFamily="34" charset="0"/>
              <a:buChar char="•"/>
              <a:defRPr/>
            </a:pPr>
            <a:endParaRPr lang="en-US" sz="1500" dirty="0">
              <a:solidFill>
                <a:schemeClr val="bg1"/>
              </a:solidFill>
              <a:latin typeface="Noto Sans" panose="020B0502040504020204"/>
            </a:endParaRPr>
          </a:p>
          <a:p>
            <a:pPr lvl="0" algn="just">
              <a:defRPr/>
            </a:pPr>
            <a:r>
              <a:rPr lang="en-US" sz="1500" dirty="0" smtClean="0">
                <a:solidFill>
                  <a:schemeClr val="bg1"/>
                </a:solidFill>
                <a:latin typeface="Noto Sans" panose="020B0502040504020204"/>
              </a:rPr>
              <a:t>All </a:t>
            </a:r>
            <a:r>
              <a:rPr lang="en-US" sz="1500" dirty="0" err="1">
                <a:solidFill>
                  <a:schemeClr val="bg1"/>
                </a:solidFill>
                <a:latin typeface="Noto Sans" panose="020B0502040504020204"/>
              </a:rPr>
              <a:t>tenderite</a:t>
            </a:r>
            <a:r>
              <a:rPr lang="en-US" sz="1500" dirty="0">
                <a:solidFill>
                  <a:schemeClr val="bg1"/>
                </a:solidFill>
                <a:latin typeface="Noto Sans" panose="020B0502040504020204"/>
              </a:rPr>
              <a:t> registered suppliers/service providers participate.</a:t>
            </a:r>
          </a:p>
          <a:p>
            <a:pPr marL="285750" lvl="0" indent="-285750" algn="just">
              <a:buFont typeface="Arial" panose="020B0604020202020204" pitchFamily="34" charset="0"/>
              <a:buChar char="•"/>
              <a:defRPr/>
            </a:pPr>
            <a:endParaRPr lang="en-US" sz="1500" dirty="0">
              <a:solidFill>
                <a:schemeClr val="bg1"/>
              </a:solidFill>
              <a:latin typeface="Noto Sans" panose="020B0502040504020204"/>
            </a:endParaRPr>
          </a:p>
          <a:p>
            <a:pPr lvl="0" algn="just">
              <a:defRPr/>
            </a:pPr>
            <a:r>
              <a:rPr lang="en-US" sz="2400" b="1" dirty="0" smtClean="0">
                <a:solidFill>
                  <a:schemeClr val="bg1"/>
                </a:solidFill>
                <a:latin typeface="Noto Sans" panose="020B0502040504020204"/>
              </a:rPr>
              <a:t>Prequalified </a:t>
            </a:r>
            <a:r>
              <a:rPr lang="en-US" sz="2400" b="1" dirty="0" smtClean="0">
                <a:solidFill>
                  <a:schemeClr val="bg1"/>
                </a:solidFill>
                <a:latin typeface="Noto Sans" panose="020B0502040504020204"/>
              </a:rPr>
              <a:t>List</a:t>
            </a:r>
            <a:endParaRPr lang="en-US" sz="2400" b="1" dirty="0">
              <a:solidFill>
                <a:schemeClr val="bg1"/>
              </a:solidFill>
              <a:latin typeface="Noto Sans" panose="020B0502040504020204"/>
            </a:endParaRPr>
          </a:p>
          <a:p>
            <a:pPr marL="285750" lvl="0" indent="-285750" algn="just">
              <a:buFont typeface="Arial" panose="020B0604020202020204" pitchFamily="34" charset="0"/>
              <a:buChar char="•"/>
              <a:defRPr/>
            </a:pPr>
            <a:endParaRPr lang="en-US" sz="1500" dirty="0">
              <a:solidFill>
                <a:schemeClr val="bg1"/>
              </a:solidFill>
              <a:latin typeface="Noto Sans" panose="020B0502040504020204"/>
            </a:endParaRPr>
          </a:p>
          <a:p>
            <a:pPr lvl="0" algn="just">
              <a:defRPr/>
            </a:pPr>
            <a:r>
              <a:rPr lang="en-US" sz="1500" dirty="0" smtClean="0">
                <a:solidFill>
                  <a:schemeClr val="bg1"/>
                </a:solidFill>
                <a:latin typeface="Noto Sans" panose="020B0502040504020204"/>
              </a:rPr>
              <a:t>Only </a:t>
            </a:r>
            <a:r>
              <a:rPr lang="en-US" sz="1500" dirty="0">
                <a:solidFill>
                  <a:schemeClr val="bg1"/>
                </a:solidFill>
                <a:latin typeface="Noto Sans" panose="020B0502040504020204"/>
              </a:rPr>
              <a:t>prequalified suppliers/service providers receive ‘</a:t>
            </a:r>
            <a:r>
              <a:rPr lang="en-US" sz="1500" dirty="0" smtClean="0">
                <a:solidFill>
                  <a:schemeClr val="bg1"/>
                </a:solidFill>
                <a:latin typeface="Noto Sans" panose="020B0502040504020204"/>
              </a:rPr>
              <a:t>Request for </a:t>
            </a:r>
            <a:r>
              <a:rPr lang="en-US" sz="1500" dirty="0">
                <a:solidFill>
                  <a:schemeClr val="bg1"/>
                </a:solidFill>
                <a:latin typeface="Noto Sans" panose="020B0502040504020204"/>
              </a:rPr>
              <a:t>Quotation’ email and </a:t>
            </a:r>
            <a:r>
              <a:rPr lang="en-US" sz="1500" dirty="0" smtClean="0">
                <a:solidFill>
                  <a:schemeClr val="bg1"/>
                </a:solidFill>
                <a:latin typeface="Noto Sans" panose="020B0502040504020204"/>
              </a:rPr>
              <a:t>SMS </a:t>
            </a:r>
            <a:r>
              <a:rPr lang="en-US" sz="1500" dirty="0">
                <a:solidFill>
                  <a:schemeClr val="bg1"/>
                </a:solidFill>
                <a:latin typeface="Noto Sans" panose="020B0502040504020204"/>
              </a:rPr>
              <a:t>notifications from a procuring entity</a:t>
            </a:r>
            <a:r>
              <a:rPr lang="en-US" sz="1500" dirty="0" smtClean="0">
                <a:solidFill>
                  <a:schemeClr val="bg1"/>
                </a:solidFill>
                <a:latin typeface="Noto Sans" panose="020B0502040504020204"/>
              </a:rPr>
              <a:t>.</a:t>
            </a:r>
          </a:p>
          <a:p>
            <a:pPr lvl="0" algn="just">
              <a:defRPr/>
            </a:pPr>
            <a:endParaRPr lang="en-US" sz="1500" dirty="0">
              <a:solidFill>
                <a:schemeClr val="bg1"/>
              </a:solidFill>
              <a:latin typeface="Noto Sans" panose="020B0502040504020204"/>
            </a:endParaRPr>
          </a:p>
          <a:p>
            <a:pPr lvl="0" algn="just">
              <a:defRPr/>
            </a:pPr>
            <a:endParaRPr lang="en-US" sz="1500" dirty="0">
              <a:solidFill>
                <a:schemeClr val="bg1"/>
              </a:solidFill>
              <a:latin typeface="Noto Sans" panose="020B0502040504020204"/>
            </a:endParaRPr>
          </a:p>
          <a:p>
            <a:pPr lvl="0" algn="just">
              <a:defRPr/>
            </a:pPr>
            <a:r>
              <a:rPr lang="en-US" sz="2400" b="1" dirty="0">
                <a:solidFill>
                  <a:schemeClr val="bg1"/>
                </a:solidFill>
                <a:latin typeface="Noto Sans" panose="020B0502040504020204"/>
              </a:rPr>
              <a:t>Virtual  </a:t>
            </a:r>
            <a:r>
              <a:rPr lang="en-US" sz="2400" b="1" dirty="0" smtClean="0">
                <a:solidFill>
                  <a:schemeClr val="bg1"/>
                </a:solidFill>
                <a:latin typeface="Noto Sans" panose="020B0502040504020204"/>
              </a:rPr>
              <a:t>Auction</a:t>
            </a:r>
            <a:endParaRPr lang="en-US" sz="2400" b="1" dirty="0" smtClean="0">
              <a:solidFill>
                <a:schemeClr val="bg1"/>
              </a:solidFill>
              <a:latin typeface="Noto Sans" panose="020B0502040504020204"/>
            </a:endParaRPr>
          </a:p>
          <a:p>
            <a:pPr lvl="0" algn="just">
              <a:defRPr/>
            </a:pPr>
            <a:endParaRPr lang="en-US" sz="1500" dirty="0" smtClean="0">
              <a:solidFill>
                <a:schemeClr val="bg1"/>
              </a:solidFill>
              <a:latin typeface="Noto Sans" panose="020B0502040504020204"/>
            </a:endParaRPr>
          </a:p>
          <a:p>
            <a:pPr lvl="0" algn="just">
              <a:defRPr/>
            </a:pPr>
            <a:r>
              <a:rPr lang="en-US" sz="1500" dirty="0" smtClean="0">
                <a:solidFill>
                  <a:schemeClr val="bg1"/>
                </a:solidFill>
                <a:latin typeface="Noto Sans" panose="020B0502040504020204"/>
              </a:rPr>
              <a:t>Sellers </a:t>
            </a:r>
            <a:r>
              <a:rPr lang="en-US" sz="1500" dirty="0">
                <a:solidFill>
                  <a:schemeClr val="bg1"/>
                </a:solidFill>
                <a:latin typeface="Noto Sans" panose="020B0502040504020204"/>
              </a:rPr>
              <a:t>/ Merchants display their merchandise on Tenderite for online auctioning with datelines. Bidders are able to bid, view other bids and rebid several times until dateline. </a:t>
            </a:r>
            <a:r>
              <a:rPr lang="en-US" sz="1500" dirty="0" smtClean="0">
                <a:solidFill>
                  <a:schemeClr val="bg1"/>
                </a:solidFill>
                <a:latin typeface="Noto Sans" panose="020B0502040504020204"/>
              </a:rPr>
              <a:t>After </a:t>
            </a:r>
            <a:r>
              <a:rPr lang="en-US" sz="1500" dirty="0">
                <a:solidFill>
                  <a:schemeClr val="bg1"/>
                </a:solidFill>
                <a:latin typeface="Noto Sans" panose="020B0502040504020204"/>
              </a:rPr>
              <a:t>dateline, no bid is accepted. The seller evaluates the bids and accepts the successful bid. </a:t>
            </a:r>
          </a:p>
          <a:p>
            <a:pPr lvl="0" algn="just">
              <a:defRPr/>
            </a:pPr>
            <a:endParaRPr lang="en-US" sz="1500" dirty="0">
              <a:solidFill>
                <a:schemeClr val="bg1"/>
              </a:solidFill>
              <a:latin typeface="Noto Sans" panose="020B0502040504020204"/>
            </a:endParaRPr>
          </a:p>
        </p:txBody>
      </p:sp>
      <p:sp>
        <p:nvSpPr>
          <p:cNvPr id="13" name="TextBox 12">
            <a:extLst>
              <a:ext uri="{FF2B5EF4-FFF2-40B4-BE49-F238E27FC236}">
                <a16:creationId xmlns:a16="http://schemas.microsoft.com/office/drawing/2014/main" id="{FBE34ACD-C041-4E63-A995-A64EB55234B8}"/>
              </a:ext>
            </a:extLst>
          </p:cNvPr>
          <p:cNvSpPr txBox="1"/>
          <p:nvPr/>
        </p:nvSpPr>
        <p:spPr>
          <a:xfrm>
            <a:off x="764068" y="4362264"/>
            <a:ext cx="1147105" cy="954107"/>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Regulation and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7A74C221-EC9F-4AF4-AA48-330140393494}"/>
              </a:ext>
            </a:extLst>
          </p:cNvPr>
          <p:cNvSpPr txBox="1"/>
          <p:nvPr/>
        </p:nvSpPr>
        <p:spPr>
          <a:xfrm>
            <a:off x="654633" y="5755112"/>
            <a:ext cx="1339105" cy="523220"/>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Fight On Corruption</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F90DBE17-AAEB-42DD-A6FE-6223DF7E9B60}"/>
              </a:ext>
            </a:extLst>
          </p:cNvPr>
          <p:cNvSpPr txBox="1"/>
          <p:nvPr/>
        </p:nvSpPr>
        <p:spPr>
          <a:xfrm>
            <a:off x="145425" y="5734556"/>
            <a:ext cx="65049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a:t>
            </a:r>
            <a:r>
              <a:rPr kumimoji="0" lang="en-US" sz="3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FBE34ACD-C041-4E63-A995-A64EB55234B8}"/>
              </a:ext>
            </a:extLst>
          </p:cNvPr>
          <p:cNvSpPr txBox="1"/>
          <p:nvPr/>
        </p:nvSpPr>
        <p:spPr>
          <a:xfrm>
            <a:off x="738311" y="4362264"/>
            <a:ext cx="1147105" cy="954107"/>
          </a:xfrm>
          <a:prstGeom prst="rect">
            <a:avLst/>
          </a:prstGeom>
          <a:noFill/>
        </p:spPr>
        <p:txBody>
          <a:bodyPr wrap="square" rtlCol="0">
            <a:spAutoFit/>
          </a:bodyPr>
          <a:lstStyle/>
          <a:p>
            <a:pPr lvl="0" algn="ctr">
              <a:defRPr/>
            </a:pPr>
            <a:r>
              <a:rPr lang="en-US" sz="1400" b="1" dirty="0">
                <a:solidFill>
                  <a:srgbClr val="FFFFFF"/>
                </a:solidFill>
                <a:latin typeface="Noto Sans" panose="020B0502040504020204" pitchFamily="34"/>
                <a:ea typeface="Noto Sans" panose="020B0502040504020204" pitchFamily="34"/>
                <a:cs typeface="Noto Sans" panose="020B0502040504020204" pitchFamily="34"/>
              </a:rPr>
              <a:t>Regulation and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 </a:t>
            </a:r>
            <a:endParaRPr kumimoji="0" lang="en-GB" sz="1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Arrow: Pentagon 18">
            <a:extLst>
              <a:ext uri="{FF2B5EF4-FFF2-40B4-BE49-F238E27FC236}">
                <a16:creationId xmlns:a16="http://schemas.microsoft.com/office/drawing/2014/main" id="{3EE4A6CE-BD9F-4898-88AC-31794D482961}"/>
              </a:ext>
            </a:extLst>
          </p:cNvPr>
          <p:cNvSpPr/>
          <p:nvPr/>
        </p:nvSpPr>
        <p:spPr>
          <a:xfrm>
            <a:off x="2457636" y="2208603"/>
            <a:ext cx="2141279" cy="10995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Rounded Corners 2">
            <a:extLst>
              <a:ext uri="{FF2B5EF4-FFF2-40B4-BE49-F238E27FC236}">
                <a16:creationId xmlns:a16="http://schemas.microsoft.com/office/drawing/2014/main" id="{37AC41B4-D0D5-4658-B325-50DA512F94CD}"/>
              </a:ext>
            </a:extLst>
          </p:cNvPr>
          <p:cNvSpPr/>
          <p:nvPr/>
        </p:nvSpPr>
        <p:spPr>
          <a:xfrm>
            <a:off x="2330742" y="978794"/>
            <a:ext cx="176460" cy="379733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Arrow: Pentagon 17">
            <a:extLst>
              <a:ext uri="{FF2B5EF4-FFF2-40B4-BE49-F238E27FC236}">
                <a16:creationId xmlns:a16="http://schemas.microsoft.com/office/drawing/2014/main" id="{8FE14B9B-29E6-40E5-B29D-40B473B87DC9}"/>
              </a:ext>
            </a:extLst>
          </p:cNvPr>
          <p:cNvSpPr/>
          <p:nvPr/>
        </p:nvSpPr>
        <p:spPr>
          <a:xfrm rot="10800000">
            <a:off x="347729" y="973710"/>
            <a:ext cx="1998728" cy="915535"/>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23">
            <a:extLst>
              <a:ext uri="{FF2B5EF4-FFF2-40B4-BE49-F238E27FC236}">
                <a16:creationId xmlns:a16="http://schemas.microsoft.com/office/drawing/2014/main" id="{F4FB3D72-7AE6-4DB4-ABD5-7D102C48850C}"/>
              </a:ext>
            </a:extLst>
          </p:cNvPr>
          <p:cNvSpPr/>
          <p:nvPr/>
        </p:nvSpPr>
        <p:spPr>
          <a:xfrm rot="5400000">
            <a:off x="2365734" y="4208361"/>
            <a:ext cx="139774" cy="1250968"/>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FBE34ACD-C041-4E63-A995-A64EB55234B8}"/>
              </a:ext>
            </a:extLst>
          </p:cNvPr>
          <p:cNvSpPr txBox="1"/>
          <p:nvPr/>
        </p:nvSpPr>
        <p:spPr>
          <a:xfrm>
            <a:off x="1119625" y="1016047"/>
            <a:ext cx="1339499" cy="646331"/>
          </a:xfrm>
          <a:prstGeom prst="rect">
            <a:avLst/>
          </a:prstGeom>
          <a:noFill/>
        </p:spPr>
        <p:txBody>
          <a:bodyPr wrap="square" rtlCol="0">
            <a:spAutoFit/>
          </a:bodyPr>
          <a:lstStyle/>
          <a:p>
            <a:pPr lvl="0" algn="ctr">
              <a:defRPr/>
            </a:pPr>
            <a:r>
              <a:rPr lang="en-US" b="1" dirty="0">
                <a:solidFill>
                  <a:srgbClr val="FFFFFF"/>
                </a:solidFill>
                <a:latin typeface="Noto Sans" panose="020B0502040504020204" pitchFamily="34"/>
                <a:ea typeface="Noto Sans" panose="020B0502040504020204" pitchFamily="34"/>
                <a:cs typeface="Noto Sans" panose="020B0502040504020204" pitchFamily="34"/>
              </a:rPr>
              <a:t>Open Tendering</a:t>
            </a:r>
          </a:p>
        </p:txBody>
      </p:sp>
      <p:sp>
        <p:nvSpPr>
          <p:cNvPr id="30" name="TextBox 29">
            <a:extLst>
              <a:ext uri="{FF2B5EF4-FFF2-40B4-BE49-F238E27FC236}">
                <a16:creationId xmlns:a16="http://schemas.microsoft.com/office/drawing/2014/main" id="{6514EC58-BAEF-424A-8DDA-0FC2EC2C0875}"/>
              </a:ext>
            </a:extLst>
          </p:cNvPr>
          <p:cNvSpPr txBox="1"/>
          <p:nvPr/>
        </p:nvSpPr>
        <p:spPr>
          <a:xfrm>
            <a:off x="709421" y="1090572"/>
            <a:ext cx="7012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smtClean="0">
                <a:ln>
                  <a:noFill/>
                </a:ln>
                <a:solidFill>
                  <a:srgbClr val="FFFFFF"/>
                </a:solidFill>
                <a:effectLst/>
                <a:uLnTx/>
                <a:uFillTx/>
                <a:latin typeface="Open Sans" panose="020B0606030504020204" pitchFamily="34" charset="0"/>
              </a:rPr>
              <a:t>0</a:t>
            </a:r>
            <a:r>
              <a:rPr lang="en-US" sz="2400" b="1" dirty="0">
                <a:solidFill>
                  <a:srgbClr val="FFFFFF"/>
                </a:solidFill>
                <a:latin typeface="Open Sans" panose="020B0606030504020204" pitchFamily="34" charset="0"/>
              </a:rPr>
              <a:t>1</a:t>
            </a:r>
            <a:endParaRPr kumimoji="0" lang="en-GB" sz="24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id="{FBE34ACD-C041-4E63-A995-A64EB55234B8}"/>
              </a:ext>
            </a:extLst>
          </p:cNvPr>
          <p:cNvSpPr txBox="1"/>
          <p:nvPr/>
        </p:nvSpPr>
        <p:spPr>
          <a:xfrm>
            <a:off x="2916579" y="2400068"/>
            <a:ext cx="1384965" cy="646331"/>
          </a:xfrm>
          <a:prstGeom prst="rect">
            <a:avLst/>
          </a:prstGeom>
          <a:noFill/>
        </p:spPr>
        <p:txBody>
          <a:bodyPr wrap="square" rtlCol="0">
            <a:spAutoFit/>
          </a:bodyPr>
          <a:lstStyle/>
          <a:p>
            <a:pPr lvl="0" algn="ctr">
              <a:defRPr/>
            </a:pPr>
            <a:r>
              <a:rPr lang="en-US" b="1" dirty="0">
                <a:solidFill>
                  <a:srgbClr val="FFFFFF"/>
                </a:solidFill>
                <a:latin typeface="Noto Sans" panose="020B0502040504020204" pitchFamily="34"/>
                <a:ea typeface="Noto Sans" panose="020B0502040504020204" pitchFamily="34"/>
                <a:cs typeface="Noto Sans" panose="020B0502040504020204" pitchFamily="34"/>
              </a:rPr>
              <a:t>Prequalified List</a:t>
            </a:r>
          </a:p>
        </p:txBody>
      </p:sp>
      <p:sp>
        <p:nvSpPr>
          <p:cNvPr id="32" name="TextBox 31">
            <a:extLst>
              <a:ext uri="{FF2B5EF4-FFF2-40B4-BE49-F238E27FC236}">
                <a16:creationId xmlns:a16="http://schemas.microsoft.com/office/drawing/2014/main" id="{6514EC58-BAEF-424A-8DDA-0FC2EC2C0875}"/>
              </a:ext>
            </a:extLst>
          </p:cNvPr>
          <p:cNvSpPr txBox="1"/>
          <p:nvPr/>
        </p:nvSpPr>
        <p:spPr>
          <a:xfrm>
            <a:off x="2358471" y="2437092"/>
            <a:ext cx="70120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smtClean="0">
                <a:ln>
                  <a:noFill/>
                </a:ln>
                <a:solidFill>
                  <a:srgbClr val="FFFFFF"/>
                </a:solidFill>
                <a:effectLst/>
                <a:uLnTx/>
                <a:uFillTx/>
                <a:latin typeface="Open Sans" panose="020B0606030504020204" pitchFamily="34" charset="0"/>
                <a:ea typeface="+mn-ea"/>
                <a:cs typeface="+mn-cs"/>
              </a:rPr>
              <a:t>0</a:t>
            </a:r>
            <a:r>
              <a:rPr lang="en-US" sz="3000" b="1" noProof="0" dirty="0">
                <a:solidFill>
                  <a:srgbClr val="FFFFFF"/>
                </a:solidFill>
                <a:latin typeface="Open Sans" panose="020B0606030504020204" pitchFamily="34" charset="0"/>
              </a:rPr>
              <a:t>2</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7" name="Arrow: Pentagon 18">
            <a:extLst>
              <a:ext uri="{FF2B5EF4-FFF2-40B4-BE49-F238E27FC236}">
                <a16:creationId xmlns:a16="http://schemas.microsoft.com/office/drawing/2014/main" id="{3EE4A6CE-BD9F-4898-88AC-31794D482961}"/>
              </a:ext>
            </a:extLst>
          </p:cNvPr>
          <p:cNvSpPr/>
          <p:nvPr/>
        </p:nvSpPr>
        <p:spPr>
          <a:xfrm rot="10800000">
            <a:off x="194928" y="3460116"/>
            <a:ext cx="2141279" cy="1099532"/>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514EC58-BAEF-424A-8DDA-0FC2EC2C0875}"/>
              </a:ext>
            </a:extLst>
          </p:cNvPr>
          <p:cNvSpPr txBox="1"/>
          <p:nvPr/>
        </p:nvSpPr>
        <p:spPr>
          <a:xfrm>
            <a:off x="387707" y="3685222"/>
            <a:ext cx="70120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000" b="1" i="0" u="none" strike="noStrike" kern="1200" cap="none" spc="0" normalizeH="0" baseline="0" noProof="0" dirty="0" smtClean="0">
                <a:ln>
                  <a:noFill/>
                </a:ln>
                <a:solidFill>
                  <a:srgbClr val="FFFFFF"/>
                </a:solidFill>
                <a:effectLst/>
                <a:uLnTx/>
                <a:uFillTx/>
                <a:latin typeface="Open Sans" panose="020B0606030504020204" pitchFamily="34" charset="0"/>
                <a:ea typeface="+mn-ea"/>
                <a:cs typeface="+mn-cs"/>
              </a:rPr>
              <a:t>0</a:t>
            </a:r>
            <a:r>
              <a:rPr lang="en-US" sz="3000" b="1" dirty="0">
                <a:solidFill>
                  <a:srgbClr val="FFFFFF"/>
                </a:solidFill>
                <a:latin typeface="Open Sans" panose="020B0606030504020204" pitchFamily="34" charset="0"/>
              </a:rPr>
              <a:t>3</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0" name="TextBox 19">
            <a:extLst>
              <a:ext uri="{FF2B5EF4-FFF2-40B4-BE49-F238E27FC236}">
                <a16:creationId xmlns:a16="http://schemas.microsoft.com/office/drawing/2014/main" id="{FBE34ACD-C041-4E63-A995-A64EB55234B8}"/>
              </a:ext>
            </a:extLst>
          </p:cNvPr>
          <p:cNvSpPr txBox="1"/>
          <p:nvPr/>
        </p:nvSpPr>
        <p:spPr>
          <a:xfrm>
            <a:off x="816001" y="3644509"/>
            <a:ext cx="1384965" cy="646331"/>
          </a:xfrm>
          <a:prstGeom prst="rect">
            <a:avLst/>
          </a:prstGeom>
          <a:noFill/>
        </p:spPr>
        <p:txBody>
          <a:bodyPr wrap="square" rtlCol="0">
            <a:spAutoFit/>
          </a:bodyPr>
          <a:lstStyle/>
          <a:p>
            <a:pPr lvl="0" algn="ctr">
              <a:defRPr/>
            </a:pPr>
            <a:r>
              <a:rPr lang="en-US" b="1" dirty="0">
                <a:solidFill>
                  <a:srgbClr val="FFFFFF"/>
                </a:solidFill>
                <a:latin typeface="Noto Sans" panose="020B0502040504020204" pitchFamily="34"/>
                <a:ea typeface="Noto Sans" panose="020B0502040504020204" pitchFamily="34"/>
                <a:cs typeface="Noto Sans" panose="020B0502040504020204" pitchFamily="34"/>
              </a:rPr>
              <a:t>Virtual  Auction</a:t>
            </a:r>
            <a:endParaRPr lang="en-US" b="1" dirty="0">
              <a:solidFill>
                <a:srgbClr val="FFFFFF"/>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79996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B298976-C14E-424B-9ADF-CD11AEB0A21D}"/>
              </a:ext>
            </a:extLst>
          </p:cNvPr>
          <p:cNvSpPr txBox="1"/>
          <p:nvPr/>
        </p:nvSpPr>
        <p:spPr>
          <a:xfrm>
            <a:off x="1202749" y="235148"/>
            <a:ext cx="9673702" cy="861774"/>
          </a:xfrm>
          <a:prstGeom prst="rect">
            <a:avLst/>
          </a:prstGeom>
          <a:noFill/>
        </p:spPr>
        <p:txBody>
          <a:bodyPr wrap="square" rtlCol="0">
            <a:spAutoFit/>
          </a:bodyPr>
          <a:lstStyle/>
          <a:p>
            <a:pPr lvl="0" algn="ctr">
              <a:defRPr/>
            </a:pPr>
            <a:r>
              <a:rPr lang="en-US" sz="5000" b="1" dirty="0">
                <a:latin typeface="Noto Sans" panose="020B0502040504020204" pitchFamily="34"/>
                <a:ea typeface="Noto Sans" panose="020B0502040504020204" pitchFamily="34"/>
                <a:cs typeface="Noto Sans" panose="020B0502040504020204" pitchFamily="34"/>
              </a:rPr>
              <a:t>Open Tendering Option Explained</a:t>
            </a:r>
          </a:p>
        </p:txBody>
      </p:sp>
      <p:sp>
        <p:nvSpPr>
          <p:cNvPr id="28" name="Rectangle 27">
            <a:extLst>
              <a:ext uri="{FF2B5EF4-FFF2-40B4-BE49-F238E27FC236}">
                <a16:creationId xmlns:a16="http://schemas.microsoft.com/office/drawing/2014/main" id="{9015AC7D-45D1-4CBD-9C93-519C0F62FA8C}"/>
              </a:ext>
            </a:extLst>
          </p:cNvPr>
          <p:cNvSpPr/>
          <p:nvPr/>
        </p:nvSpPr>
        <p:spPr>
          <a:xfrm>
            <a:off x="268854" y="1261872"/>
            <a:ext cx="11152002" cy="50937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7" name="TextBox 36">
            <a:extLst>
              <a:ext uri="{FF2B5EF4-FFF2-40B4-BE49-F238E27FC236}">
                <a16:creationId xmlns:a16="http://schemas.microsoft.com/office/drawing/2014/main" id="{04A005FE-0A0D-4308-98E7-E6F81354996F}"/>
              </a:ext>
            </a:extLst>
          </p:cNvPr>
          <p:cNvSpPr txBox="1"/>
          <p:nvPr/>
        </p:nvSpPr>
        <p:spPr>
          <a:xfrm>
            <a:off x="886944" y="1342612"/>
            <a:ext cx="9989507" cy="4016484"/>
          </a:xfrm>
          <a:prstGeom prst="rect">
            <a:avLst/>
          </a:prstGeom>
          <a:noFill/>
        </p:spPr>
        <p:txBody>
          <a:bodyPr wrap="square" rtlCol="0">
            <a:spAutoFit/>
          </a:bodyPr>
          <a:lstStyle/>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All </a:t>
            </a:r>
            <a:r>
              <a:rPr lang="en-US" sz="1500" dirty="0">
                <a:solidFill>
                  <a:schemeClr val="bg1"/>
                </a:solidFill>
                <a:latin typeface="Noto Sans" panose="020B0502040504020204"/>
              </a:rPr>
              <a:t>registered merchants/service providers upload their price lists on </a:t>
            </a:r>
            <a:r>
              <a:rPr lang="en-US" sz="1500" dirty="0" err="1" smtClean="0">
                <a:solidFill>
                  <a:schemeClr val="bg1"/>
                </a:solidFill>
                <a:latin typeface="Noto Sans" panose="020B0502040504020204"/>
              </a:rPr>
              <a:t>tenderite</a:t>
            </a:r>
            <a:endParaRPr lang="en-US" sz="1500" dirty="0">
              <a:solidFill>
                <a:schemeClr val="bg1"/>
              </a:solidFill>
              <a:latin typeface="Noto Sans" panose="020B0502040504020204"/>
            </a:endParaRP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Procuring </a:t>
            </a:r>
            <a:r>
              <a:rPr lang="en-US" sz="1500" dirty="0">
                <a:solidFill>
                  <a:schemeClr val="bg1"/>
                </a:solidFill>
                <a:latin typeface="Noto Sans" panose="020B0502040504020204"/>
              </a:rPr>
              <a:t>entities request for quotations which are submitted by </a:t>
            </a:r>
            <a:r>
              <a:rPr lang="en-US" sz="1500" dirty="0" err="1">
                <a:solidFill>
                  <a:schemeClr val="bg1"/>
                </a:solidFill>
                <a:latin typeface="Noto Sans" panose="020B0502040504020204"/>
              </a:rPr>
              <a:t>tenderite</a:t>
            </a:r>
            <a:r>
              <a:rPr lang="en-US" sz="1500" dirty="0">
                <a:solidFill>
                  <a:schemeClr val="bg1"/>
                </a:solidFill>
                <a:latin typeface="Noto Sans" panose="020B0502040504020204"/>
              </a:rPr>
              <a:t> database while suppliers remain ignorant of the request.</a:t>
            </a: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Quotations </a:t>
            </a:r>
            <a:r>
              <a:rPr lang="en-US" sz="1500" dirty="0">
                <a:solidFill>
                  <a:schemeClr val="bg1"/>
                </a:solidFill>
                <a:latin typeface="Noto Sans" panose="020B0502040504020204"/>
              </a:rPr>
              <a:t>are received in ascending order of prices</a:t>
            </a: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Suppliers </a:t>
            </a:r>
            <a:r>
              <a:rPr lang="en-US" sz="1500" dirty="0">
                <a:solidFill>
                  <a:schemeClr val="bg1"/>
                </a:solidFill>
                <a:latin typeface="Noto Sans" panose="020B0502040504020204"/>
              </a:rPr>
              <a:t>are coded and not named, for objective and unbiased evaluation.</a:t>
            </a: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Quotations </a:t>
            </a:r>
            <a:r>
              <a:rPr lang="en-US" sz="1500" dirty="0">
                <a:solidFill>
                  <a:schemeClr val="bg1"/>
                </a:solidFill>
                <a:latin typeface="Noto Sans" panose="020B0502040504020204"/>
              </a:rPr>
              <a:t>may be saved while suppliers remain </a:t>
            </a:r>
            <a:r>
              <a:rPr lang="en-US" sz="1500" dirty="0" smtClean="0">
                <a:solidFill>
                  <a:schemeClr val="bg1"/>
                </a:solidFill>
                <a:latin typeface="Noto Sans" panose="020B0502040504020204"/>
              </a:rPr>
              <a:t>coded</a:t>
            </a:r>
            <a:endParaRPr lang="en-US" sz="1500" dirty="0">
              <a:solidFill>
                <a:schemeClr val="bg1"/>
              </a:solidFill>
              <a:latin typeface="Noto Sans" panose="020B0502040504020204"/>
            </a:endParaRP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When </a:t>
            </a:r>
            <a:r>
              <a:rPr lang="en-US" sz="1500" dirty="0">
                <a:solidFill>
                  <a:schemeClr val="bg1"/>
                </a:solidFill>
                <a:latin typeface="Noto Sans" panose="020B0502040504020204"/>
              </a:rPr>
              <a:t>a quotation is approved, the supplier is identified by the buyer, and simultaneously, the supplier receives an email notification of the purchase order. </a:t>
            </a:r>
          </a:p>
          <a:p>
            <a:pPr marL="285750" lvl="0" indent="-285750" algn="just">
              <a:buFont typeface="Arial" panose="020B0604020202020204" pitchFamily="34" charset="0"/>
              <a:buChar char="•"/>
              <a:defRPr/>
            </a:pPr>
            <a:endParaRPr lang="en-US" sz="1500" dirty="0">
              <a:solidFill>
                <a:schemeClr val="bg1"/>
              </a:solidFill>
              <a:latin typeface="Noto Sans" panose="020B0502040504020204"/>
            </a:endParaRPr>
          </a:p>
        </p:txBody>
      </p:sp>
    </p:spTree>
    <p:extLst>
      <p:ext uri="{BB962C8B-B14F-4D97-AF65-F5344CB8AC3E}">
        <p14:creationId xmlns:p14="http://schemas.microsoft.com/office/powerpoint/2010/main" val="1254229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B298976-C14E-424B-9ADF-CD11AEB0A21D}"/>
              </a:ext>
            </a:extLst>
          </p:cNvPr>
          <p:cNvSpPr txBox="1"/>
          <p:nvPr/>
        </p:nvSpPr>
        <p:spPr>
          <a:xfrm>
            <a:off x="268854" y="235148"/>
            <a:ext cx="10607597" cy="769441"/>
          </a:xfrm>
          <a:prstGeom prst="rect">
            <a:avLst/>
          </a:prstGeom>
          <a:noFill/>
        </p:spPr>
        <p:txBody>
          <a:bodyPr wrap="square" rtlCol="0">
            <a:spAutoFit/>
          </a:bodyPr>
          <a:lstStyle/>
          <a:p>
            <a:pPr lvl="0" algn="ctr">
              <a:defRPr/>
            </a:pPr>
            <a:r>
              <a:rPr lang="en-US" sz="4400" b="1" dirty="0">
                <a:latin typeface="Noto Sans" panose="020B0502040504020204" pitchFamily="34"/>
                <a:ea typeface="Noto Sans" panose="020B0502040504020204" pitchFamily="34"/>
                <a:cs typeface="Noto Sans" panose="020B0502040504020204" pitchFamily="34"/>
              </a:rPr>
              <a:t>Prequalification List Option Explained</a:t>
            </a:r>
          </a:p>
        </p:txBody>
      </p:sp>
      <p:sp>
        <p:nvSpPr>
          <p:cNvPr id="28" name="Rectangle 27">
            <a:extLst>
              <a:ext uri="{FF2B5EF4-FFF2-40B4-BE49-F238E27FC236}">
                <a16:creationId xmlns:a16="http://schemas.microsoft.com/office/drawing/2014/main" id="{9015AC7D-45D1-4CBD-9C93-519C0F62FA8C}"/>
              </a:ext>
            </a:extLst>
          </p:cNvPr>
          <p:cNvSpPr/>
          <p:nvPr/>
        </p:nvSpPr>
        <p:spPr>
          <a:xfrm>
            <a:off x="268854" y="1261871"/>
            <a:ext cx="11152002" cy="53063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7" name="TextBox 36">
            <a:extLst>
              <a:ext uri="{FF2B5EF4-FFF2-40B4-BE49-F238E27FC236}">
                <a16:creationId xmlns:a16="http://schemas.microsoft.com/office/drawing/2014/main" id="{04A005FE-0A0D-4308-98E7-E6F81354996F}"/>
              </a:ext>
            </a:extLst>
          </p:cNvPr>
          <p:cNvSpPr txBox="1"/>
          <p:nvPr/>
        </p:nvSpPr>
        <p:spPr>
          <a:xfrm>
            <a:off x="886944" y="1342612"/>
            <a:ext cx="9989507" cy="5401479"/>
          </a:xfrm>
          <a:prstGeom prst="rect">
            <a:avLst/>
          </a:prstGeom>
          <a:noFill/>
        </p:spPr>
        <p:txBody>
          <a:bodyPr wrap="square" rtlCol="0">
            <a:spAutoFit/>
          </a:bodyPr>
          <a:lstStyle/>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Registered </a:t>
            </a:r>
            <a:r>
              <a:rPr lang="en-US" sz="1500" dirty="0">
                <a:solidFill>
                  <a:schemeClr val="bg1"/>
                </a:solidFill>
                <a:latin typeface="Noto Sans" panose="020B0502040504020204"/>
              </a:rPr>
              <a:t>procuring entity prequalifies suppliers/service providers of a given category</a:t>
            </a: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Procuring </a:t>
            </a:r>
            <a:r>
              <a:rPr lang="en-US" sz="1500" dirty="0">
                <a:solidFill>
                  <a:schemeClr val="bg1"/>
                </a:solidFill>
                <a:latin typeface="Noto Sans" panose="020B0502040504020204"/>
              </a:rPr>
              <a:t>entity </a:t>
            </a:r>
            <a:r>
              <a:rPr lang="en-US" sz="1500" dirty="0" smtClean="0">
                <a:solidFill>
                  <a:schemeClr val="bg1"/>
                </a:solidFill>
                <a:latin typeface="Noto Sans" panose="020B0502040504020204"/>
              </a:rPr>
              <a:t>posts</a:t>
            </a:r>
            <a:r>
              <a:rPr lang="en-US" sz="1500" dirty="0" smtClean="0">
                <a:solidFill>
                  <a:schemeClr val="bg1"/>
                </a:solidFill>
                <a:latin typeface="Noto Sans" panose="020B0502040504020204"/>
              </a:rPr>
              <a:t> </a:t>
            </a:r>
            <a:r>
              <a:rPr lang="en-US" sz="1500" dirty="0">
                <a:solidFill>
                  <a:schemeClr val="bg1"/>
                </a:solidFill>
                <a:latin typeface="Noto Sans" panose="020B0502040504020204"/>
              </a:rPr>
              <a:t>‘Request for Quotation’ on </a:t>
            </a:r>
            <a:r>
              <a:rPr lang="en-US" sz="1500" dirty="0" smtClean="0">
                <a:solidFill>
                  <a:schemeClr val="bg1"/>
                </a:solidFill>
                <a:latin typeface="Noto Sans" panose="020B0502040504020204"/>
              </a:rPr>
              <a:t>Tenderite </a:t>
            </a:r>
            <a:r>
              <a:rPr lang="en-US" sz="1500" dirty="0">
                <a:solidFill>
                  <a:schemeClr val="bg1"/>
                </a:solidFill>
                <a:latin typeface="Noto Sans" panose="020B0502040504020204"/>
              </a:rPr>
              <a:t>and the prequalified suppliers/service providers receive email and </a:t>
            </a:r>
            <a:r>
              <a:rPr lang="en-US" sz="1500" dirty="0" smtClean="0">
                <a:solidFill>
                  <a:schemeClr val="bg1"/>
                </a:solidFill>
                <a:latin typeface="Noto Sans" panose="020B0502040504020204"/>
              </a:rPr>
              <a:t>SMS </a:t>
            </a:r>
            <a:r>
              <a:rPr lang="en-US" sz="1500" dirty="0">
                <a:solidFill>
                  <a:schemeClr val="bg1"/>
                </a:solidFill>
                <a:latin typeface="Noto Sans" panose="020B0502040504020204"/>
              </a:rPr>
              <a:t>notifications.</a:t>
            </a: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a:t>
            </a:r>
            <a:r>
              <a:rPr lang="en-US" sz="1500" dirty="0">
                <a:solidFill>
                  <a:schemeClr val="bg1"/>
                </a:solidFill>
                <a:latin typeface="Noto Sans" panose="020B0502040504020204"/>
              </a:rPr>
              <a:t>Request for Quotation’ indicates latest date of submission</a:t>
            </a: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No </a:t>
            </a:r>
            <a:r>
              <a:rPr lang="en-US" sz="1500" dirty="0">
                <a:solidFill>
                  <a:schemeClr val="bg1"/>
                </a:solidFill>
                <a:latin typeface="Noto Sans" panose="020B0502040504020204"/>
              </a:rPr>
              <a:t>one is able to view submitted quotations before the </a:t>
            </a:r>
            <a:r>
              <a:rPr lang="en-US" sz="1500" dirty="0" smtClean="0">
                <a:solidFill>
                  <a:schemeClr val="bg1"/>
                </a:solidFill>
                <a:latin typeface="Noto Sans" panose="020B0502040504020204"/>
              </a:rPr>
              <a:t>latest date of </a:t>
            </a:r>
            <a:r>
              <a:rPr lang="en-US" sz="1500" dirty="0">
                <a:solidFill>
                  <a:schemeClr val="bg1"/>
                </a:solidFill>
                <a:latin typeface="Noto Sans" panose="020B0502040504020204"/>
              </a:rPr>
              <a:t>submission, and no supplier is able to submit a quotation after the set </a:t>
            </a:r>
            <a:r>
              <a:rPr lang="en-US" sz="1500" dirty="0" smtClean="0">
                <a:solidFill>
                  <a:schemeClr val="bg1"/>
                </a:solidFill>
                <a:latin typeface="Noto Sans" panose="020B0502040504020204"/>
              </a:rPr>
              <a:t>submission dateline </a:t>
            </a:r>
            <a:endParaRPr lang="en-US" sz="1500" dirty="0">
              <a:solidFill>
                <a:schemeClr val="bg1"/>
              </a:solidFill>
              <a:latin typeface="Noto Sans" panose="020B0502040504020204"/>
            </a:endParaRP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After </a:t>
            </a:r>
            <a:r>
              <a:rPr lang="en-US" sz="1500" dirty="0">
                <a:solidFill>
                  <a:schemeClr val="bg1"/>
                </a:solidFill>
                <a:latin typeface="Noto Sans" panose="020B0502040504020204"/>
              </a:rPr>
              <a:t>dateline, quotations are ready for evaluation and approval.</a:t>
            </a:r>
          </a:p>
          <a:p>
            <a:pPr marL="285750" lvl="0" indent="-285750" algn="just">
              <a:lnSpc>
                <a:spcPct val="200000"/>
              </a:lnSpc>
              <a:buFont typeface="Arial" panose="020B0604020202020204" pitchFamily="34" charset="0"/>
              <a:buChar char="•"/>
              <a:defRPr/>
            </a:pPr>
            <a:r>
              <a:rPr lang="en-US" sz="1500" dirty="0" smtClean="0">
                <a:solidFill>
                  <a:schemeClr val="bg1"/>
                </a:solidFill>
                <a:latin typeface="Noto Sans" panose="020B0502040504020204"/>
              </a:rPr>
              <a:t>Approval </a:t>
            </a:r>
            <a:r>
              <a:rPr lang="en-US" sz="1500" dirty="0">
                <a:solidFill>
                  <a:schemeClr val="bg1"/>
                </a:solidFill>
                <a:latin typeface="Noto Sans" panose="020B0502040504020204"/>
              </a:rPr>
              <a:t>Notification Options:</a:t>
            </a:r>
          </a:p>
          <a:p>
            <a:pPr marL="742950" lvl="1" indent="-285750" algn="just">
              <a:lnSpc>
                <a:spcPct val="200000"/>
              </a:lnSpc>
              <a:buFont typeface="Wingdings" panose="05000000000000000000" pitchFamily="2" charset="2"/>
              <a:buChar char="v"/>
              <a:defRPr/>
            </a:pPr>
            <a:r>
              <a:rPr lang="en-US" sz="1500" dirty="0" smtClean="0">
                <a:solidFill>
                  <a:schemeClr val="bg1"/>
                </a:solidFill>
                <a:latin typeface="Noto Sans" panose="020B0502040504020204"/>
              </a:rPr>
              <a:t>Approved</a:t>
            </a:r>
          </a:p>
          <a:p>
            <a:pPr marL="742950" lvl="1" indent="-285750" algn="just">
              <a:lnSpc>
                <a:spcPct val="200000"/>
              </a:lnSpc>
              <a:buFont typeface="Wingdings" panose="05000000000000000000" pitchFamily="2" charset="2"/>
              <a:buChar char="v"/>
              <a:defRPr/>
            </a:pPr>
            <a:r>
              <a:rPr lang="en-US" sz="1500" dirty="0" smtClean="0">
                <a:solidFill>
                  <a:schemeClr val="bg1"/>
                </a:solidFill>
                <a:latin typeface="Noto Sans" panose="020B0502040504020204"/>
              </a:rPr>
              <a:t>Approved subject to counter offer of MK…………</a:t>
            </a:r>
          </a:p>
          <a:p>
            <a:pPr marL="285750" lvl="0" indent="-285750" algn="just">
              <a:lnSpc>
                <a:spcPct val="200000"/>
              </a:lnSpc>
              <a:buFont typeface="Arial" panose="020B0604020202020204" pitchFamily="34" charset="0"/>
              <a:buChar char="•"/>
              <a:defRPr/>
            </a:pPr>
            <a:endParaRPr lang="en-US" sz="1500" dirty="0">
              <a:solidFill>
                <a:schemeClr val="bg1"/>
              </a:solidFill>
              <a:latin typeface="Noto Sans" panose="020B0502040504020204"/>
            </a:endParaRPr>
          </a:p>
          <a:p>
            <a:pPr marL="285750" lvl="0" indent="-285750" algn="just">
              <a:buFont typeface="Arial" panose="020B0604020202020204" pitchFamily="34" charset="0"/>
              <a:buChar char="•"/>
              <a:defRPr/>
            </a:pPr>
            <a:endParaRPr lang="en-US" sz="1500" dirty="0">
              <a:solidFill>
                <a:schemeClr val="bg1"/>
              </a:solidFill>
              <a:latin typeface="Noto Sans" panose="020B0502040504020204"/>
            </a:endParaRPr>
          </a:p>
        </p:txBody>
      </p:sp>
    </p:spTree>
    <p:extLst>
      <p:ext uri="{BB962C8B-B14F-4D97-AF65-F5344CB8AC3E}">
        <p14:creationId xmlns:p14="http://schemas.microsoft.com/office/powerpoint/2010/main" val="3370728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119238"/>
            <a:ext cx="9673702" cy="861774"/>
          </a:xfrm>
          <a:prstGeom prst="rect">
            <a:avLst/>
          </a:prstGeom>
          <a:noFill/>
        </p:spPr>
        <p:txBody>
          <a:bodyPr wrap="square" rtlCol="0">
            <a:spAutoFit/>
          </a:bodyPr>
          <a:lstStyle/>
          <a:p>
            <a:pPr lvl="0" algn="ctr">
              <a:defRPr/>
            </a:pPr>
            <a:r>
              <a:rPr kumimoji="0" lang="en-US" sz="5000" b="1" i="0" u="none" strike="noStrike" kern="1200" cap="none" spc="0" normalizeH="0" baseline="0" noProof="0" dirty="0" smtClean="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What are your</a:t>
            </a:r>
            <a:r>
              <a:rPr lang="en-US" sz="5000" b="1" dirty="0">
                <a:solidFill>
                  <a:srgbClr val="282F39"/>
                </a:solidFill>
                <a:latin typeface="Noto Sans" panose="020B0502040504020204" pitchFamily="34"/>
                <a:ea typeface="Noto Sans" panose="020B0502040504020204" pitchFamily="34"/>
                <a:cs typeface="Noto Sans" panose="020B0502040504020204" pitchFamily="34"/>
              </a:rPr>
              <a:t> </a:t>
            </a:r>
            <a:r>
              <a:rPr lang="en-US" sz="5000" b="1" dirty="0" smtClean="0">
                <a:solidFill>
                  <a:srgbClr val="282F39"/>
                </a:solidFill>
                <a:latin typeface="Noto Sans" panose="020B0502040504020204" pitchFamily="34"/>
                <a:ea typeface="Noto Sans" panose="020B0502040504020204" pitchFamily="34"/>
                <a:cs typeface="Noto Sans" panose="020B0502040504020204" pitchFamily="34"/>
              </a:rPr>
              <a:t>Benefits</a:t>
            </a:r>
            <a:r>
              <a:rPr lang="en-US" sz="5000" b="1" dirty="0">
                <a:solidFill>
                  <a:srgbClr val="282F39"/>
                </a:solidFill>
                <a:latin typeface="Noto Sans" panose="020B0502040504020204" pitchFamily="34"/>
                <a:ea typeface="Noto Sans" panose="020B0502040504020204" pitchFamily="34"/>
                <a:cs typeface="Noto Sans" panose="020B0502040504020204" pitchFamily="34"/>
              </a:rPr>
              <a:t>?</a:t>
            </a:r>
            <a:endParaRPr kumimoji="0" lang="en-US"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38" name="Group 37">
            <a:extLst>
              <a:ext uri="{FF2B5EF4-FFF2-40B4-BE49-F238E27FC236}">
                <a16:creationId xmlns:a16="http://schemas.microsoft.com/office/drawing/2014/main" id="{9F7B8F41-4A8F-4FB9-8BC6-13D3820D1A6D}"/>
              </a:ext>
            </a:extLst>
          </p:cNvPr>
          <p:cNvGrpSpPr/>
          <p:nvPr/>
        </p:nvGrpSpPr>
        <p:grpSpPr>
          <a:xfrm rot="1309314">
            <a:off x="107698" y="2523219"/>
            <a:ext cx="2669089" cy="3644342"/>
            <a:chOff x="1202749" y="2546246"/>
            <a:chExt cx="2669089" cy="3644342"/>
          </a:xfrm>
        </p:grpSpPr>
        <p:sp>
          <p:nvSpPr>
            <p:cNvPr id="28" name="Oval 27">
              <a:extLst>
                <a:ext uri="{FF2B5EF4-FFF2-40B4-BE49-F238E27FC236}">
                  <a16:creationId xmlns:a16="http://schemas.microsoft.com/office/drawing/2014/main" id="{9007F29B-27BF-4619-9101-68228E811DEF}"/>
                </a:ext>
              </a:extLst>
            </p:cNvPr>
            <p:cNvSpPr/>
            <p:nvPr/>
          </p:nvSpPr>
          <p:spPr>
            <a:xfrm>
              <a:off x="1686283" y="61059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789B6E35-6502-4ABC-B3A8-E59839661831}"/>
                </a:ext>
              </a:extLst>
            </p:cNvPr>
            <p:cNvSpPr/>
            <p:nvPr/>
          </p:nvSpPr>
          <p:spPr>
            <a:xfrm>
              <a:off x="2829283" y="60678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CDF7A7B-3EBD-481B-B25A-90A6E63AE354}"/>
                </a:ext>
              </a:extLst>
            </p:cNvPr>
            <p:cNvGrpSpPr/>
            <p:nvPr/>
          </p:nvGrpSpPr>
          <p:grpSpPr>
            <a:xfrm>
              <a:off x="1202749" y="2546246"/>
              <a:ext cx="2339748" cy="3605089"/>
              <a:chOff x="795338" y="-196850"/>
              <a:chExt cx="4591050" cy="7073900"/>
            </a:xfrm>
          </p:grpSpPr>
          <p:sp>
            <p:nvSpPr>
              <p:cNvPr id="7" name="Freeform 5">
                <a:extLst>
                  <a:ext uri="{FF2B5EF4-FFF2-40B4-BE49-F238E27FC236}">
                    <a16:creationId xmlns:a16="http://schemas.microsoft.com/office/drawing/2014/main" id="{CC6CA2CF-9AB6-447D-BFB6-5BF833A09A3A}"/>
                  </a:ext>
                </a:extLst>
              </p:cNvPr>
              <p:cNvSpPr>
                <a:spLocks/>
              </p:cNvSpPr>
              <p:nvPr/>
            </p:nvSpPr>
            <p:spPr bwMode="auto">
              <a:xfrm>
                <a:off x="795338" y="1270000"/>
                <a:ext cx="4360863" cy="5607050"/>
              </a:xfrm>
              <a:custGeom>
                <a:avLst/>
                <a:gdLst>
                  <a:gd name="T0" fmla="*/ 1080 w 1831"/>
                  <a:gd name="T1" fmla="*/ 1234 h 2335"/>
                  <a:gd name="T2" fmla="*/ 977 w 1831"/>
                  <a:gd name="T3" fmla="*/ 1329 h 2335"/>
                  <a:gd name="T4" fmla="*/ 878 w 1831"/>
                  <a:gd name="T5" fmla="*/ 1889 h 2335"/>
                  <a:gd name="T6" fmla="*/ 807 w 1831"/>
                  <a:gd name="T7" fmla="*/ 2234 h 2335"/>
                  <a:gd name="T8" fmla="*/ 700 w 1831"/>
                  <a:gd name="T9" fmla="*/ 2326 h 2335"/>
                  <a:gd name="T10" fmla="*/ 575 w 1831"/>
                  <a:gd name="T11" fmla="*/ 2271 h 2335"/>
                  <a:gd name="T12" fmla="*/ 558 w 1831"/>
                  <a:gd name="T13" fmla="*/ 2102 h 2335"/>
                  <a:gd name="T14" fmla="*/ 641 w 1831"/>
                  <a:gd name="T15" fmla="*/ 1658 h 2335"/>
                  <a:gd name="T16" fmla="*/ 719 w 1831"/>
                  <a:gd name="T17" fmla="*/ 1262 h 2335"/>
                  <a:gd name="T18" fmla="*/ 682 w 1831"/>
                  <a:gd name="T19" fmla="*/ 1068 h 2335"/>
                  <a:gd name="T20" fmla="*/ 546 w 1831"/>
                  <a:gd name="T21" fmla="*/ 743 h 2335"/>
                  <a:gd name="T22" fmla="*/ 497 w 1831"/>
                  <a:gd name="T23" fmla="*/ 715 h 2335"/>
                  <a:gd name="T24" fmla="*/ 95 w 1831"/>
                  <a:gd name="T25" fmla="*/ 730 h 2335"/>
                  <a:gd name="T26" fmla="*/ 6 w 1831"/>
                  <a:gd name="T27" fmla="*/ 654 h 2335"/>
                  <a:gd name="T28" fmla="*/ 64 w 1831"/>
                  <a:gd name="T29" fmla="*/ 557 h 2335"/>
                  <a:gd name="T30" fmla="*/ 254 w 1831"/>
                  <a:gd name="T31" fmla="*/ 505 h 2335"/>
                  <a:gd name="T32" fmla="*/ 504 w 1831"/>
                  <a:gd name="T33" fmla="*/ 439 h 2335"/>
                  <a:gd name="T34" fmla="*/ 620 w 1831"/>
                  <a:gd name="T35" fmla="*/ 465 h 2335"/>
                  <a:gd name="T36" fmla="*/ 800 w 1831"/>
                  <a:gd name="T37" fmla="*/ 394 h 2335"/>
                  <a:gd name="T38" fmla="*/ 1666 w 1831"/>
                  <a:gd name="T39" fmla="*/ 26 h 2335"/>
                  <a:gd name="T40" fmla="*/ 1808 w 1831"/>
                  <a:gd name="T41" fmla="*/ 66 h 2335"/>
                  <a:gd name="T42" fmla="*/ 1751 w 1831"/>
                  <a:gd name="T43" fmla="*/ 193 h 2335"/>
                  <a:gd name="T44" fmla="*/ 1319 w 1831"/>
                  <a:gd name="T45" fmla="*/ 379 h 2335"/>
                  <a:gd name="T46" fmla="*/ 1083 w 1831"/>
                  <a:gd name="T47" fmla="*/ 474 h 2335"/>
                  <a:gd name="T48" fmla="*/ 1065 w 1831"/>
                  <a:gd name="T49" fmla="*/ 517 h 2335"/>
                  <a:gd name="T50" fmla="*/ 1326 w 1831"/>
                  <a:gd name="T51" fmla="*/ 1133 h 2335"/>
                  <a:gd name="T52" fmla="*/ 1570 w 1831"/>
                  <a:gd name="T53" fmla="*/ 1720 h 2335"/>
                  <a:gd name="T54" fmla="*/ 1729 w 1831"/>
                  <a:gd name="T55" fmla="*/ 2097 h 2335"/>
                  <a:gd name="T56" fmla="*/ 1661 w 1831"/>
                  <a:gd name="T57" fmla="*/ 2291 h 2335"/>
                  <a:gd name="T58" fmla="*/ 1491 w 1831"/>
                  <a:gd name="T59" fmla="*/ 2213 h 2335"/>
                  <a:gd name="T60" fmla="*/ 1285 w 1831"/>
                  <a:gd name="T61" fmla="*/ 1723 h 2335"/>
                  <a:gd name="T62" fmla="*/ 1080 w 1831"/>
                  <a:gd name="T63" fmla="*/ 1234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1" h="2335">
                    <a:moveTo>
                      <a:pt x="1080" y="1234"/>
                    </a:moveTo>
                    <a:cubicBezTo>
                      <a:pt x="1012" y="1239"/>
                      <a:pt x="989" y="1262"/>
                      <a:pt x="977" y="1329"/>
                    </a:cubicBezTo>
                    <a:cubicBezTo>
                      <a:pt x="945" y="1516"/>
                      <a:pt x="912" y="1703"/>
                      <a:pt x="878" y="1889"/>
                    </a:cubicBezTo>
                    <a:cubicBezTo>
                      <a:pt x="857" y="2005"/>
                      <a:pt x="831" y="2119"/>
                      <a:pt x="807" y="2234"/>
                    </a:cubicBezTo>
                    <a:cubicBezTo>
                      <a:pt x="799" y="2276"/>
                      <a:pt x="750" y="2318"/>
                      <a:pt x="700" y="2326"/>
                    </a:cubicBezTo>
                    <a:cubicBezTo>
                      <a:pt x="646" y="2335"/>
                      <a:pt x="603" y="2313"/>
                      <a:pt x="575" y="2271"/>
                    </a:cubicBezTo>
                    <a:cubicBezTo>
                      <a:pt x="541" y="2216"/>
                      <a:pt x="547" y="2159"/>
                      <a:pt x="558" y="2102"/>
                    </a:cubicBezTo>
                    <a:cubicBezTo>
                      <a:pt x="585" y="1954"/>
                      <a:pt x="613" y="1806"/>
                      <a:pt x="641" y="1658"/>
                    </a:cubicBezTo>
                    <a:cubicBezTo>
                      <a:pt x="666" y="1526"/>
                      <a:pt x="688" y="1393"/>
                      <a:pt x="719" y="1262"/>
                    </a:cubicBezTo>
                    <a:cubicBezTo>
                      <a:pt x="737" y="1188"/>
                      <a:pt x="707" y="1129"/>
                      <a:pt x="682" y="1068"/>
                    </a:cubicBezTo>
                    <a:cubicBezTo>
                      <a:pt x="638" y="959"/>
                      <a:pt x="590" y="852"/>
                      <a:pt x="546" y="743"/>
                    </a:cubicBezTo>
                    <a:cubicBezTo>
                      <a:pt x="535" y="717"/>
                      <a:pt x="524" y="714"/>
                      <a:pt x="497" y="715"/>
                    </a:cubicBezTo>
                    <a:cubicBezTo>
                      <a:pt x="363" y="723"/>
                      <a:pt x="229" y="727"/>
                      <a:pt x="95" y="730"/>
                    </a:cubicBezTo>
                    <a:cubicBezTo>
                      <a:pt x="49" y="731"/>
                      <a:pt x="14" y="699"/>
                      <a:pt x="6" y="654"/>
                    </a:cubicBezTo>
                    <a:cubicBezTo>
                      <a:pt x="0" y="614"/>
                      <a:pt x="22" y="571"/>
                      <a:pt x="64" y="557"/>
                    </a:cubicBezTo>
                    <a:cubicBezTo>
                      <a:pt x="127" y="537"/>
                      <a:pt x="190" y="522"/>
                      <a:pt x="254" y="505"/>
                    </a:cubicBezTo>
                    <a:cubicBezTo>
                      <a:pt x="337" y="483"/>
                      <a:pt x="422" y="465"/>
                      <a:pt x="504" y="439"/>
                    </a:cubicBezTo>
                    <a:cubicBezTo>
                      <a:pt x="554" y="423"/>
                      <a:pt x="592" y="436"/>
                      <a:pt x="620" y="465"/>
                    </a:cubicBezTo>
                    <a:cubicBezTo>
                      <a:pt x="683" y="440"/>
                      <a:pt x="742" y="418"/>
                      <a:pt x="800" y="394"/>
                    </a:cubicBezTo>
                    <a:cubicBezTo>
                      <a:pt x="1044" y="292"/>
                      <a:pt x="1422" y="129"/>
                      <a:pt x="1666" y="26"/>
                    </a:cubicBezTo>
                    <a:cubicBezTo>
                      <a:pt x="1726" y="0"/>
                      <a:pt x="1783" y="15"/>
                      <a:pt x="1808" y="66"/>
                    </a:cubicBezTo>
                    <a:cubicBezTo>
                      <a:pt x="1831" y="114"/>
                      <a:pt x="1811" y="166"/>
                      <a:pt x="1751" y="193"/>
                    </a:cubicBezTo>
                    <a:cubicBezTo>
                      <a:pt x="1653" y="238"/>
                      <a:pt x="1419" y="338"/>
                      <a:pt x="1319" y="379"/>
                    </a:cubicBezTo>
                    <a:cubicBezTo>
                      <a:pt x="1241" y="411"/>
                      <a:pt x="1163" y="444"/>
                      <a:pt x="1083" y="474"/>
                    </a:cubicBezTo>
                    <a:cubicBezTo>
                      <a:pt x="1057" y="484"/>
                      <a:pt x="1056" y="498"/>
                      <a:pt x="1065" y="517"/>
                    </a:cubicBezTo>
                    <a:cubicBezTo>
                      <a:pt x="1151" y="723"/>
                      <a:pt x="1239" y="927"/>
                      <a:pt x="1326" y="1133"/>
                    </a:cubicBezTo>
                    <a:cubicBezTo>
                      <a:pt x="1408" y="1328"/>
                      <a:pt x="1488" y="1525"/>
                      <a:pt x="1570" y="1720"/>
                    </a:cubicBezTo>
                    <a:cubicBezTo>
                      <a:pt x="1622" y="1846"/>
                      <a:pt x="1675" y="1972"/>
                      <a:pt x="1729" y="2097"/>
                    </a:cubicBezTo>
                    <a:cubicBezTo>
                      <a:pt x="1761" y="2171"/>
                      <a:pt x="1731" y="2260"/>
                      <a:pt x="1661" y="2291"/>
                    </a:cubicBezTo>
                    <a:cubicBezTo>
                      <a:pt x="1601" y="2318"/>
                      <a:pt x="1521" y="2283"/>
                      <a:pt x="1491" y="2213"/>
                    </a:cubicBezTo>
                    <a:cubicBezTo>
                      <a:pt x="1421" y="2050"/>
                      <a:pt x="1353" y="1886"/>
                      <a:pt x="1285" y="1723"/>
                    </a:cubicBezTo>
                    <a:cubicBezTo>
                      <a:pt x="1216" y="1559"/>
                      <a:pt x="1148" y="1396"/>
                      <a:pt x="1080" y="12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3DA0B862-2C7E-44FF-A594-2A473D802AC1}"/>
                  </a:ext>
                </a:extLst>
              </p:cNvPr>
              <p:cNvSpPr>
                <a:spLocks/>
              </p:cNvSpPr>
              <p:nvPr/>
            </p:nvSpPr>
            <p:spPr bwMode="auto">
              <a:xfrm>
                <a:off x="1685925" y="1109663"/>
                <a:ext cx="1157288" cy="1160463"/>
              </a:xfrm>
              <a:custGeom>
                <a:avLst/>
                <a:gdLst>
                  <a:gd name="T0" fmla="*/ 479 w 486"/>
                  <a:gd name="T1" fmla="*/ 244 h 483"/>
                  <a:gd name="T2" fmla="*/ 241 w 486"/>
                  <a:gd name="T3" fmla="*/ 481 h 483"/>
                  <a:gd name="T4" fmla="*/ 1 w 486"/>
                  <a:gd name="T5" fmla="*/ 240 h 483"/>
                  <a:gd name="T6" fmla="*/ 238 w 486"/>
                  <a:gd name="T7" fmla="*/ 1 h 483"/>
                  <a:gd name="T8" fmla="*/ 479 w 486"/>
                  <a:gd name="T9" fmla="*/ 244 h 483"/>
                </a:gdLst>
                <a:ahLst/>
                <a:cxnLst>
                  <a:cxn ang="0">
                    <a:pos x="T0" y="T1"/>
                  </a:cxn>
                  <a:cxn ang="0">
                    <a:pos x="T2" y="T3"/>
                  </a:cxn>
                  <a:cxn ang="0">
                    <a:pos x="T4" y="T5"/>
                  </a:cxn>
                  <a:cxn ang="0">
                    <a:pos x="T6" y="T7"/>
                  </a:cxn>
                  <a:cxn ang="0">
                    <a:pos x="T8" y="T9"/>
                  </a:cxn>
                </a:cxnLst>
                <a:rect l="0" t="0" r="r" b="b"/>
                <a:pathLst>
                  <a:path w="486" h="483">
                    <a:moveTo>
                      <a:pt x="479" y="244"/>
                    </a:moveTo>
                    <a:cubicBezTo>
                      <a:pt x="479" y="371"/>
                      <a:pt x="366" y="483"/>
                      <a:pt x="241" y="481"/>
                    </a:cubicBezTo>
                    <a:cubicBezTo>
                      <a:pt x="109" y="478"/>
                      <a:pt x="0" y="369"/>
                      <a:pt x="1" y="240"/>
                    </a:cubicBezTo>
                    <a:cubicBezTo>
                      <a:pt x="1" y="113"/>
                      <a:pt x="111" y="2"/>
                      <a:pt x="238" y="1"/>
                    </a:cubicBezTo>
                    <a:cubicBezTo>
                      <a:pt x="368" y="0"/>
                      <a:pt x="486" y="118"/>
                      <a:pt x="479" y="2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2" name="Freeform 10">
                <a:extLst>
                  <a:ext uri="{FF2B5EF4-FFF2-40B4-BE49-F238E27FC236}">
                    <a16:creationId xmlns:a16="http://schemas.microsoft.com/office/drawing/2014/main" id="{374EA090-87F8-446F-80A3-95030B1B2454}"/>
                  </a:ext>
                </a:extLst>
              </p:cNvPr>
              <p:cNvSpPr>
                <a:spLocks/>
              </p:cNvSpPr>
              <p:nvPr/>
            </p:nvSpPr>
            <p:spPr bwMode="auto">
              <a:xfrm>
                <a:off x="3060700" y="-196850"/>
                <a:ext cx="2325688" cy="4094163"/>
              </a:xfrm>
              <a:custGeom>
                <a:avLst/>
                <a:gdLst>
                  <a:gd name="T0" fmla="*/ 0 w 977"/>
                  <a:gd name="T1" fmla="*/ 106 h 1705"/>
                  <a:gd name="T2" fmla="*/ 19 w 977"/>
                  <a:gd name="T3" fmla="*/ 158 h 1705"/>
                  <a:gd name="T4" fmla="*/ 772 w 977"/>
                  <a:gd name="T5" fmla="*/ 730 h 1705"/>
                  <a:gd name="T6" fmla="*/ 559 w 977"/>
                  <a:gd name="T7" fmla="*/ 1649 h 1705"/>
                  <a:gd name="T8" fmla="*/ 580 w 977"/>
                  <a:gd name="T9" fmla="*/ 1705 h 1705"/>
                  <a:gd name="T10" fmla="*/ 817 w 977"/>
                  <a:gd name="T11" fmla="*/ 714 h 1705"/>
                  <a:gd name="T12" fmla="*/ 0 w 977"/>
                  <a:gd name="T13" fmla="*/ 106 h 1705"/>
                </a:gdLst>
                <a:ahLst/>
                <a:cxnLst>
                  <a:cxn ang="0">
                    <a:pos x="T0" y="T1"/>
                  </a:cxn>
                  <a:cxn ang="0">
                    <a:pos x="T2" y="T3"/>
                  </a:cxn>
                  <a:cxn ang="0">
                    <a:pos x="T4" y="T5"/>
                  </a:cxn>
                  <a:cxn ang="0">
                    <a:pos x="T6" y="T7"/>
                  </a:cxn>
                  <a:cxn ang="0">
                    <a:pos x="T8" y="T9"/>
                  </a:cxn>
                  <a:cxn ang="0">
                    <a:pos x="T10" y="T11"/>
                  </a:cxn>
                  <a:cxn ang="0">
                    <a:pos x="T12" y="T13"/>
                  </a:cxn>
                </a:cxnLst>
                <a:rect l="0" t="0" r="r" b="b"/>
                <a:pathLst>
                  <a:path w="977" h="1705">
                    <a:moveTo>
                      <a:pt x="0" y="106"/>
                    </a:moveTo>
                    <a:cubicBezTo>
                      <a:pt x="19" y="158"/>
                      <a:pt x="19" y="158"/>
                      <a:pt x="19" y="158"/>
                    </a:cubicBezTo>
                    <a:cubicBezTo>
                      <a:pt x="285" y="61"/>
                      <a:pt x="626" y="326"/>
                      <a:pt x="772" y="730"/>
                    </a:cubicBezTo>
                    <a:cubicBezTo>
                      <a:pt x="919" y="1135"/>
                      <a:pt x="826" y="1552"/>
                      <a:pt x="559" y="1649"/>
                    </a:cubicBezTo>
                    <a:cubicBezTo>
                      <a:pt x="580" y="1705"/>
                      <a:pt x="580" y="1705"/>
                      <a:pt x="580" y="1705"/>
                    </a:cubicBezTo>
                    <a:cubicBezTo>
                      <a:pt x="871" y="1600"/>
                      <a:pt x="977" y="1156"/>
                      <a:pt x="817" y="714"/>
                    </a:cubicBezTo>
                    <a:cubicBezTo>
                      <a:pt x="656" y="273"/>
                      <a:pt x="291" y="0"/>
                      <a:pt x="0"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06992EDE-FA56-4B03-8FD3-36CA2C574962}"/>
                  </a:ext>
                </a:extLst>
              </p:cNvPr>
              <p:cNvSpPr>
                <a:spLocks/>
              </p:cNvSpPr>
              <p:nvPr/>
            </p:nvSpPr>
            <p:spPr bwMode="auto">
              <a:xfrm>
                <a:off x="3019425" y="57150"/>
                <a:ext cx="1422400" cy="3854450"/>
              </a:xfrm>
              <a:custGeom>
                <a:avLst/>
                <a:gdLst>
                  <a:gd name="T0" fmla="*/ 870 w 896"/>
                  <a:gd name="T1" fmla="*/ 2428 h 2428"/>
                  <a:gd name="T2" fmla="*/ 896 w 896"/>
                  <a:gd name="T3" fmla="*/ 2419 h 2428"/>
                  <a:gd name="T4" fmla="*/ 26 w 896"/>
                  <a:gd name="T5" fmla="*/ 0 h 2428"/>
                  <a:gd name="T6" fmla="*/ 0 w 896"/>
                  <a:gd name="T7" fmla="*/ 9 h 2428"/>
                  <a:gd name="T8" fmla="*/ 870 w 896"/>
                  <a:gd name="T9" fmla="*/ 2428 h 2428"/>
                </a:gdLst>
                <a:ahLst/>
                <a:cxnLst>
                  <a:cxn ang="0">
                    <a:pos x="T0" y="T1"/>
                  </a:cxn>
                  <a:cxn ang="0">
                    <a:pos x="T2" y="T3"/>
                  </a:cxn>
                  <a:cxn ang="0">
                    <a:pos x="T4" y="T5"/>
                  </a:cxn>
                  <a:cxn ang="0">
                    <a:pos x="T6" y="T7"/>
                  </a:cxn>
                  <a:cxn ang="0">
                    <a:pos x="T8" y="T9"/>
                  </a:cxn>
                </a:cxnLst>
                <a:rect l="0" t="0" r="r" b="b"/>
                <a:pathLst>
                  <a:path w="896" h="2428">
                    <a:moveTo>
                      <a:pt x="870" y="2428"/>
                    </a:moveTo>
                    <a:lnTo>
                      <a:pt x="896" y="2419"/>
                    </a:lnTo>
                    <a:lnTo>
                      <a:pt x="26" y="0"/>
                    </a:lnTo>
                    <a:lnTo>
                      <a:pt x="0" y="9"/>
                    </a:lnTo>
                    <a:lnTo>
                      <a:pt x="870" y="24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cxnSp>
          <p:nvCxnSpPr>
            <p:cNvPr id="16" name="Straight Connector 15">
              <a:extLst>
                <a:ext uri="{FF2B5EF4-FFF2-40B4-BE49-F238E27FC236}">
                  <a16:creationId xmlns:a16="http://schemas.microsoft.com/office/drawing/2014/main" id="{1416885D-1C60-4F91-B47E-5B079649873E}"/>
                </a:ext>
              </a:extLst>
            </p:cNvPr>
            <p:cNvCxnSpPr>
              <a:cxnSpLocks/>
            </p:cNvCxnSpPr>
            <p:nvPr/>
          </p:nvCxnSpPr>
          <p:spPr>
            <a:xfrm flipV="1">
              <a:off x="1941951" y="3245604"/>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3E0AF101-7114-4831-AC2C-C768285648F5}"/>
                </a:ext>
              </a:extLst>
            </p:cNvPr>
            <p:cNvSpPr/>
            <p:nvPr/>
          </p:nvSpPr>
          <p:spPr>
            <a:xfrm rot="4079480">
              <a:off x="3582999" y="3070462"/>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E95E7C24-2322-4F44-8B99-AC7FC24A882A}"/>
              </a:ext>
            </a:extLst>
          </p:cNvPr>
          <p:cNvSpPr/>
          <p:nvPr/>
        </p:nvSpPr>
        <p:spPr>
          <a:xfrm>
            <a:off x="9045072" y="5626737"/>
            <a:ext cx="2103836" cy="22322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E8C8AC32-D721-4AFC-8305-6185AB0F5572}"/>
              </a:ext>
            </a:extLst>
          </p:cNvPr>
          <p:cNvSpPr/>
          <p:nvPr/>
        </p:nvSpPr>
        <p:spPr>
          <a:xfrm rot="20234284">
            <a:off x="11017836" y="4762967"/>
            <a:ext cx="181229" cy="101004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087A74C2-6782-4E75-8D14-465B26B3DFE6}"/>
              </a:ext>
            </a:extLst>
          </p:cNvPr>
          <p:cNvSpPr/>
          <p:nvPr/>
        </p:nvSpPr>
        <p:spPr>
          <a:xfrm rot="1307746">
            <a:off x="10262610" y="5111407"/>
            <a:ext cx="152559" cy="61732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F85C64D-1454-4CFA-A636-C7B1EA7412FB}"/>
              </a:ext>
            </a:extLst>
          </p:cNvPr>
          <p:cNvGrpSpPr/>
          <p:nvPr/>
        </p:nvGrpSpPr>
        <p:grpSpPr>
          <a:xfrm rot="535395">
            <a:off x="9698214" y="2063697"/>
            <a:ext cx="1800896" cy="3121056"/>
            <a:chOff x="6176100" y="2992625"/>
            <a:chExt cx="2086518" cy="2086518"/>
          </a:xfrm>
        </p:grpSpPr>
        <p:sp>
          <p:nvSpPr>
            <p:cNvPr id="19" name="Circle: Hollow 18">
              <a:extLst>
                <a:ext uri="{FF2B5EF4-FFF2-40B4-BE49-F238E27FC236}">
                  <a16:creationId xmlns:a16="http://schemas.microsoft.com/office/drawing/2014/main" id="{767342FA-AA98-4942-A45C-8CA0969FC55D}"/>
                </a:ext>
              </a:extLst>
            </p:cNvPr>
            <p:cNvSpPr/>
            <p:nvPr/>
          </p:nvSpPr>
          <p:spPr>
            <a:xfrm>
              <a:off x="6176100" y="2992625"/>
              <a:ext cx="2086518" cy="2086518"/>
            </a:xfrm>
            <a:prstGeom prst="donut">
              <a:avLst>
                <a:gd name="adj" fmla="val 8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2" name="Circle: Hollow 31">
              <a:extLst>
                <a:ext uri="{FF2B5EF4-FFF2-40B4-BE49-F238E27FC236}">
                  <a16:creationId xmlns:a16="http://schemas.microsoft.com/office/drawing/2014/main" id="{A2237916-13D9-4B60-A937-1883CA55BDEB}"/>
                </a:ext>
              </a:extLst>
            </p:cNvPr>
            <p:cNvSpPr/>
            <p:nvPr/>
          </p:nvSpPr>
          <p:spPr>
            <a:xfrm>
              <a:off x="6513918" y="3330443"/>
              <a:ext cx="1410882" cy="1410882"/>
            </a:xfrm>
            <a:prstGeom prst="donut">
              <a:avLst>
                <a:gd name="adj" fmla="val 112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 name="Circle: Hollow 33">
              <a:extLst>
                <a:ext uri="{FF2B5EF4-FFF2-40B4-BE49-F238E27FC236}">
                  <a16:creationId xmlns:a16="http://schemas.microsoft.com/office/drawing/2014/main" id="{9523CADD-081F-4343-AEA0-140719C25B98}"/>
                </a:ext>
              </a:extLst>
            </p:cNvPr>
            <p:cNvSpPr/>
            <p:nvPr/>
          </p:nvSpPr>
          <p:spPr>
            <a:xfrm>
              <a:off x="6840366" y="3646067"/>
              <a:ext cx="779634" cy="779634"/>
            </a:xfrm>
            <a:prstGeom prst="donut">
              <a:avLst>
                <a:gd name="adj" fmla="val 175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88BE0B85-B1BB-495C-B267-6D2E9AB7C85B}"/>
                </a:ext>
              </a:extLst>
            </p:cNvPr>
            <p:cNvSpPr/>
            <p:nvPr/>
          </p:nvSpPr>
          <p:spPr>
            <a:xfrm>
              <a:off x="7087293" y="3891549"/>
              <a:ext cx="285780" cy="2857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E2D679A4-8ECE-4AD8-B664-274027612B45}"/>
              </a:ext>
            </a:extLst>
          </p:cNvPr>
          <p:cNvSpPr txBox="1"/>
          <p:nvPr/>
        </p:nvSpPr>
        <p:spPr>
          <a:xfrm>
            <a:off x="2840048" y="2078355"/>
            <a:ext cx="11771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FCB414"/>
                </a:solidFill>
                <a:effectLst/>
                <a:uLnTx/>
                <a:uFillTx/>
                <a:latin typeface="Open Sans" panose="020B0606030504020204" pitchFamily="34" charset="0"/>
              </a:rPr>
              <a:t>0</a:t>
            </a:r>
            <a:r>
              <a:rPr kumimoji="0" lang="en-US" sz="3600" b="1" i="0" u="none" strike="noStrike" kern="1200" cap="none" spc="0" normalizeH="0" baseline="0" noProof="0" dirty="0">
                <a:ln>
                  <a:noFill/>
                </a:ln>
                <a:solidFill>
                  <a:srgbClr val="FCB414"/>
                </a:solidFill>
                <a:effectLst/>
                <a:uLnTx/>
                <a:uFillTx/>
                <a:latin typeface="Open Sans" panose="020B0606030504020204" pitchFamily="34" charset="0"/>
              </a:rPr>
              <a:t>3</a:t>
            </a:r>
            <a:endParaRPr kumimoji="0" lang="en-GB" sz="36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28BDCBA7-68AA-4184-A0A3-AB1DAEFC05FE}"/>
              </a:ext>
            </a:extLst>
          </p:cNvPr>
          <p:cNvSpPr txBox="1"/>
          <p:nvPr/>
        </p:nvSpPr>
        <p:spPr>
          <a:xfrm>
            <a:off x="2771143" y="1110925"/>
            <a:ext cx="13757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CB1B4A"/>
                </a:solidFill>
                <a:effectLst/>
                <a:uLnTx/>
                <a:uFillTx/>
                <a:latin typeface="Open Sans" panose="020B0606030504020204" pitchFamily="34" charset="0"/>
              </a:rPr>
              <a:t>0</a:t>
            </a:r>
            <a:r>
              <a:rPr kumimoji="0" lang="en-US" sz="3600" b="1" i="0" u="none" strike="noStrike" kern="1200" cap="none" spc="0" normalizeH="0" baseline="0" noProof="0" dirty="0">
                <a:ln>
                  <a:noFill/>
                </a:ln>
                <a:solidFill>
                  <a:srgbClr val="CB1B4A"/>
                </a:solidFill>
                <a:effectLst/>
                <a:uLnTx/>
                <a:uFillTx/>
                <a:latin typeface="Open Sans" panose="020B0606030504020204" pitchFamily="34" charset="0"/>
              </a:rPr>
              <a:t>1</a:t>
            </a:r>
            <a:endParaRPr kumimoji="0" lang="en-GB" sz="36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B1ED2368-84F8-4611-9A4F-80AFF5994C13}"/>
              </a:ext>
            </a:extLst>
          </p:cNvPr>
          <p:cNvSpPr txBox="1"/>
          <p:nvPr/>
        </p:nvSpPr>
        <p:spPr>
          <a:xfrm>
            <a:off x="3941064" y="1199106"/>
            <a:ext cx="4288536" cy="584775"/>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Exponential </a:t>
            </a:r>
            <a:r>
              <a:rPr lang="en-US" sz="1600" dirty="0">
                <a:solidFill>
                  <a:srgbClr val="282F39"/>
                </a:solidFill>
                <a:latin typeface="Open Sans" panose="020B0606030504020204" pitchFamily="34" charset="0"/>
              </a:rPr>
              <a:t>money and time saving by the procuring entity</a:t>
            </a:r>
            <a:endParaRPr kumimoji="0" lang="en-GB" sz="16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72FD4B25-8082-4F3F-A9F1-3B69FEAC881C}"/>
              </a:ext>
            </a:extLst>
          </p:cNvPr>
          <p:cNvSpPr txBox="1"/>
          <p:nvPr/>
        </p:nvSpPr>
        <p:spPr>
          <a:xfrm>
            <a:off x="3941065" y="1779943"/>
            <a:ext cx="4288536" cy="338554"/>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Improved </a:t>
            </a:r>
            <a:r>
              <a:rPr lang="en-US" sz="1600" dirty="0">
                <a:solidFill>
                  <a:srgbClr val="282F39"/>
                </a:solidFill>
                <a:latin typeface="Open Sans" panose="020B0606030504020204" pitchFamily="34" charset="0"/>
              </a:rPr>
              <a:t>profits</a:t>
            </a:r>
            <a:endParaRPr kumimoji="0" lang="en-GB" sz="16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CC845710-984C-44F3-A568-E66BC54B5681}"/>
              </a:ext>
            </a:extLst>
          </p:cNvPr>
          <p:cNvSpPr txBox="1"/>
          <p:nvPr/>
        </p:nvSpPr>
        <p:spPr>
          <a:xfrm>
            <a:off x="3902428" y="2137005"/>
            <a:ext cx="4288536" cy="584775"/>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Prevention </a:t>
            </a:r>
            <a:r>
              <a:rPr lang="en-US" sz="1600" dirty="0">
                <a:solidFill>
                  <a:srgbClr val="282F39"/>
                </a:solidFill>
                <a:latin typeface="Open Sans" panose="020B0606030504020204" pitchFamily="34" charset="0"/>
              </a:rPr>
              <a:t>of corruption by collusion, bias, prejudice and unfairness</a:t>
            </a:r>
            <a:endParaRPr kumimoji="0" lang="en-GB" sz="16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42EA83E9-B192-48F1-946D-5530F67ED05F}"/>
              </a:ext>
            </a:extLst>
          </p:cNvPr>
          <p:cNvSpPr txBox="1"/>
          <p:nvPr/>
        </p:nvSpPr>
        <p:spPr>
          <a:xfrm>
            <a:off x="2754607" y="1617901"/>
            <a:ext cx="13757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42AFB6"/>
                </a:solidFill>
                <a:effectLst/>
                <a:uLnTx/>
                <a:uFillTx/>
                <a:latin typeface="Open Sans" panose="020B0606030504020204" pitchFamily="34" charset="0"/>
              </a:rPr>
              <a:t>0</a:t>
            </a:r>
            <a:r>
              <a:rPr kumimoji="0" lang="en-US" sz="3600" b="1" i="0" u="none" strike="noStrike" kern="1200" cap="none" spc="0" normalizeH="0" baseline="0" noProof="0" dirty="0">
                <a:ln>
                  <a:noFill/>
                </a:ln>
                <a:solidFill>
                  <a:srgbClr val="42AFB6"/>
                </a:solidFill>
                <a:effectLst/>
                <a:uLnTx/>
                <a:uFillTx/>
                <a:latin typeface="Open Sans" panose="020B0606030504020204" pitchFamily="34" charset="0"/>
              </a:rPr>
              <a:t>2</a:t>
            </a:r>
            <a:endParaRPr kumimoji="0" lang="en-GB" sz="36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50" name="Group 49">
            <a:extLst>
              <a:ext uri="{FF2B5EF4-FFF2-40B4-BE49-F238E27FC236}">
                <a16:creationId xmlns:a16="http://schemas.microsoft.com/office/drawing/2014/main" id="{674DD652-31EF-4346-885E-CA6FC289CE42}"/>
              </a:ext>
            </a:extLst>
          </p:cNvPr>
          <p:cNvGrpSpPr/>
          <p:nvPr/>
        </p:nvGrpSpPr>
        <p:grpSpPr>
          <a:xfrm rot="1434524">
            <a:off x="8092051" y="3071454"/>
            <a:ext cx="2402493" cy="1068018"/>
            <a:chOff x="8419743" y="1081666"/>
            <a:chExt cx="1929887" cy="841333"/>
          </a:xfrm>
        </p:grpSpPr>
        <p:cxnSp>
          <p:nvCxnSpPr>
            <p:cNvPr id="48" name="Straight Connector 47">
              <a:extLst>
                <a:ext uri="{FF2B5EF4-FFF2-40B4-BE49-F238E27FC236}">
                  <a16:creationId xmlns:a16="http://schemas.microsoft.com/office/drawing/2014/main" id="{C7A10D6D-D6B2-4F5E-8D33-3EB1AFAE5A6F}"/>
                </a:ext>
              </a:extLst>
            </p:cNvPr>
            <p:cNvCxnSpPr>
              <a:cxnSpLocks/>
            </p:cNvCxnSpPr>
            <p:nvPr/>
          </p:nvCxnSpPr>
          <p:spPr>
            <a:xfrm flipV="1">
              <a:off x="8419743" y="1176315"/>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Isosceles Triangle 48">
              <a:extLst>
                <a:ext uri="{FF2B5EF4-FFF2-40B4-BE49-F238E27FC236}">
                  <a16:creationId xmlns:a16="http://schemas.microsoft.com/office/drawing/2014/main" id="{89CD2969-38A5-4DB8-A5DD-682C5224F103}"/>
                </a:ext>
              </a:extLst>
            </p:cNvPr>
            <p:cNvSpPr/>
            <p:nvPr/>
          </p:nvSpPr>
          <p:spPr>
            <a:xfrm rot="4079480">
              <a:off x="10060791" y="1001173"/>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CD702F32-78B0-4D21-84C5-57A24BF207F7}"/>
              </a:ext>
            </a:extLst>
          </p:cNvPr>
          <p:cNvGrpSpPr/>
          <p:nvPr/>
        </p:nvGrpSpPr>
        <p:grpSpPr>
          <a:xfrm rot="487849">
            <a:off x="8695178" y="4170072"/>
            <a:ext cx="1929887" cy="841333"/>
            <a:chOff x="8419743" y="1081666"/>
            <a:chExt cx="1929887" cy="841333"/>
          </a:xfrm>
          <a:solidFill>
            <a:schemeClr val="accent2"/>
          </a:solidFill>
        </p:grpSpPr>
        <p:cxnSp>
          <p:nvCxnSpPr>
            <p:cNvPr id="55" name="Straight Connector 54">
              <a:extLst>
                <a:ext uri="{FF2B5EF4-FFF2-40B4-BE49-F238E27FC236}">
                  <a16:creationId xmlns:a16="http://schemas.microsoft.com/office/drawing/2014/main" id="{209F03DA-325C-4B83-8C74-DA7152BD77A2}"/>
                </a:ext>
              </a:extLst>
            </p:cNvPr>
            <p:cNvCxnSpPr>
              <a:cxnSpLocks/>
            </p:cNvCxnSpPr>
            <p:nvPr/>
          </p:nvCxnSpPr>
          <p:spPr>
            <a:xfrm flipV="1">
              <a:off x="8419743" y="1176315"/>
              <a:ext cx="1774663" cy="746684"/>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19BC7E4C-A848-4290-AD30-EB52911138ED}"/>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9A696CBD-4D63-40E9-B28D-042A0DFFB175}"/>
              </a:ext>
            </a:extLst>
          </p:cNvPr>
          <p:cNvGrpSpPr/>
          <p:nvPr/>
        </p:nvGrpSpPr>
        <p:grpSpPr>
          <a:xfrm rot="2094843">
            <a:off x="8756785" y="1694777"/>
            <a:ext cx="1929887" cy="841333"/>
            <a:chOff x="8419743" y="1081666"/>
            <a:chExt cx="1929887" cy="841333"/>
          </a:xfrm>
          <a:solidFill>
            <a:schemeClr val="accent5"/>
          </a:solidFill>
        </p:grpSpPr>
        <p:cxnSp>
          <p:nvCxnSpPr>
            <p:cNvPr id="58" name="Straight Connector 57">
              <a:extLst>
                <a:ext uri="{FF2B5EF4-FFF2-40B4-BE49-F238E27FC236}">
                  <a16:creationId xmlns:a16="http://schemas.microsoft.com/office/drawing/2014/main" id="{B8C4A398-BA84-4941-A956-B61C5A915ACE}"/>
                </a:ext>
              </a:extLst>
            </p:cNvPr>
            <p:cNvCxnSpPr>
              <a:cxnSpLocks/>
            </p:cNvCxnSpPr>
            <p:nvPr/>
          </p:nvCxnSpPr>
          <p:spPr>
            <a:xfrm flipV="1">
              <a:off x="8419743" y="1176315"/>
              <a:ext cx="1774663" cy="746684"/>
            </a:xfrm>
            <a:prstGeom prst="line">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Isosceles Triangle 58">
              <a:extLst>
                <a:ext uri="{FF2B5EF4-FFF2-40B4-BE49-F238E27FC236}">
                  <a16:creationId xmlns:a16="http://schemas.microsoft.com/office/drawing/2014/main" id="{AE6EB2DD-44E8-4868-8359-3EA293024AF0}"/>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E2D679A4-8ECE-4AD8-B664-274027612B45}"/>
              </a:ext>
            </a:extLst>
          </p:cNvPr>
          <p:cNvSpPr txBox="1"/>
          <p:nvPr/>
        </p:nvSpPr>
        <p:spPr>
          <a:xfrm>
            <a:off x="2837000" y="2960476"/>
            <a:ext cx="11771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7030A0"/>
                </a:solidFill>
                <a:effectLst/>
                <a:uLnTx/>
                <a:uFillTx/>
                <a:latin typeface="Open Sans" panose="020B0606030504020204" pitchFamily="34" charset="0"/>
              </a:rPr>
              <a:t>0</a:t>
            </a:r>
            <a:r>
              <a:rPr kumimoji="0" lang="en-US" sz="3600" b="1" i="0" u="none" strike="noStrike" kern="1200" cap="none" spc="0" normalizeH="0" baseline="0" noProof="0" dirty="0" smtClean="0">
                <a:ln>
                  <a:noFill/>
                </a:ln>
                <a:solidFill>
                  <a:srgbClr val="7030A0"/>
                </a:solidFill>
                <a:effectLst/>
                <a:uLnTx/>
                <a:uFillTx/>
                <a:latin typeface="Open Sans" panose="020B0606030504020204" pitchFamily="34" charset="0"/>
              </a:rPr>
              <a:t>5</a:t>
            </a:r>
            <a:endParaRPr kumimoji="0" lang="en-GB" sz="3600" b="1" i="0" u="none" strike="noStrike" kern="1200" cap="none" spc="0" normalizeH="0" baseline="0" noProof="0" dirty="0">
              <a:ln>
                <a:noFill/>
              </a:ln>
              <a:solidFill>
                <a:srgbClr val="7030A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1" name="TextBox 50">
            <a:extLst>
              <a:ext uri="{FF2B5EF4-FFF2-40B4-BE49-F238E27FC236}">
                <a16:creationId xmlns:a16="http://schemas.microsoft.com/office/drawing/2014/main" id="{72FD4B25-8082-4F3F-A9F1-3B69FEAC881C}"/>
              </a:ext>
            </a:extLst>
          </p:cNvPr>
          <p:cNvSpPr txBox="1"/>
          <p:nvPr/>
        </p:nvSpPr>
        <p:spPr>
          <a:xfrm>
            <a:off x="3941065" y="2701588"/>
            <a:ext cx="4288536" cy="338554"/>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Ideal </a:t>
            </a:r>
            <a:r>
              <a:rPr lang="en-US" sz="1600" dirty="0">
                <a:solidFill>
                  <a:srgbClr val="282F39"/>
                </a:solidFill>
                <a:latin typeface="Open Sans" panose="020B0606030504020204" pitchFamily="34" charset="0"/>
              </a:rPr>
              <a:t>price benchmarks</a:t>
            </a:r>
            <a:endParaRPr kumimoji="0" lang="en-GB" sz="16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2" name="TextBox 51">
            <a:extLst>
              <a:ext uri="{FF2B5EF4-FFF2-40B4-BE49-F238E27FC236}">
                <a16:creationId xmlns:a16="http://schemas.microsoft.com/office/drawing/2014/main" id="{CC845710-984C-44F3-A568-E66BC54B5681}"/>
              </a:ext>
            </a:extLst>
          </p:cNvPr>
          <p:cNvSpPr txBox="1"/>
          <p:nvPr/>
        </p:nvSpPr>
        <p:spPr>
          <a:xfrm>
            <a:off x="3941064" y="3078116"/>
            <a:ext cx="4288535" cy="338554"/>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Convenience</a:t>
            </a:r>
            <a:endParaRPr kumimoji="0" lang="en-GB" sz="16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3" name="TextBox 52">
            <a:extLst>
              <a:ext uri="{FF2B5EF4-FFF2-40B4-BE49-F238E27FC236}">
                <a16:creationId xmlns:a16="http://schemas.microsoft.com/office/drawing/2014/main" id="{42EA83E9-B192-48F1-946D-5530F67ED05F}"/>
              </a:ext>
            </a:extLst>
          </p:cNvPr>
          <p:cNvSpPr txBox="1"/>
          <p:nvPr/>
        </p:nvSpPr>
        <p:spPr>
          <a:xfrm>
            <a:off x="2752052" y="2539787"/>
            <a:ext cx="13757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074D67"/>
                </a:solidFill>
                <a:effectLst/>
                <a:uLnTx/>
                <a:uFillTx/>
                <a:latin typeface="Open Sans" panose="020B0606030504020204" pitchFamily="34" charset="0"/>
              </a:rPr>
              <a:t>0</a:t>
            </a:r>
            <a:r>
              <a:rPr kumimoji="0" lang="en-US" sz="3600" b="1" i="0" u="none" strike="noStrike" kern="1200" cap="none" spc="0" normalizeH="0" baseline="0" noProof="0" dirty="0">
                <a:ln>
                  <a:noFill/>
                </a:ln>
                <a:solidFill>
                  <a:srgbClr val="074D67"/>
                </a:solidFill>
                <a:effectLst/>
                <a:uLnTx/>
                <a:uFillTx/>
                <a:latin typeface="Open Sans" panose="020B0606030504020204" pitchFamily="34" charset="0"/>
              </a:rPr>
              <a:t>4</a:t>
            </a:r>
            <a:endParaRPr kumimoji="0" lang="en-GB" sz="3600" b="1" i="0" u="none" strike="noStrike" kern="1200" cap="none" spc="0" normalizeH="0" baseline="0" noProof="0" dirty="0">
              <a:ln>
                <a:noFill/>
              </a:ln>
              <a:solidFill>
                <a:srgbClr val="074D67"/>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0" name="TextBox 59">
            <a:extLst>
              <a:ext uri="{FF2B5EF4-FFF2-40B4-BE49-F238E27FC236}">
                <a16:creationId xmlns:a16="http://schemas.microsoft.com/office/drawing/2014/main" id="{E2D679A4-8ECE-4AD8-B664-274027612B45}"/>
              </a:ext>
            </a:extLst>
          </p:cNvPr>
          <p:cNvSpPr txBox="1"/>
          <p:nvPr/>
        </p:nvSpPr>
        <p:spPr>
          <a:xfrm>
            <a:off x="2861384" y="3385260"/>
            <a:ext cx="11771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C2C923">
                    <a:lumMod val="75000"/>
                  </a:srgbClr>
                </a:solidFill>
                <a:effectLst/>
                <a:uLnTx/>
                <a:uFillTx/>
                <a:latin typeface="Open Sans" panose="020B0606030504020204" pitchFamily="34" charset="0"/>
              </a:rPr>
              <a:t>0</a:t>
            </a:r>
            <a:r>
              <a:rPr kumimoji="0" lang="en-US" sz="3600" b="1" i="0" u="none" strike="noStrike" kern="1200" cap="none" spc="0" normalizeH="0" baseline="0" noProof="0" dirty="0">
                <a:ln>
                  <a:noFill/>
                </a:ln>
                <a:solidFill>
                  <a:srgbClr val="C2C923">
                    <a:lumMod val="75000"/>
                  </a:srgbClr>
                </a:solidFill>
                <a:effectLst/>
                <a:uLnTx/>
                <a:uFillTx/>
                <a:latin typeface="Open Sans" panose="020B0606030504020204" pitchFamily="34" charset="0"/>
              </a:rPr>
              <a:t>6</a:t>
            </a:r>
            <a:endParaRPr kumimoji="0" lang="en-GB" sz="3600" b="1" i="0" u="none" strike="noStrike" kern="1200" cap="none" spc="0" normalizeH="0" baseline="0" noProof="0" dirty="0">
              <a:ln>
                <a:noFill/>
              </a:ln>
              <a:solidFill>
                <a:srgbClr val="C2C923">
                  <a:lumMod val="75000"/>
                </a:srgb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1" name="TextBox 60">
            <a:extLst>
              <a:ext uri="{FF2B5EF4-FFF2-40B4-BE49-F238E27FC236}">
                <a16:creationId xmlns:a16="http://schemas.microsoft.com/office/drawing/2014/main" id="{CC845710-984C-44F3-A568-E66BC54B5681}"/>
              </a:ext>
            </a:extLst>
          </p:cNvPr>
          <p:cNvSpPr txBox="1"/>
          <p:nvPr/>
        </p:nvSpPr>
        <p:spPr>
          <a:xfrm>
            <a:off x="3928185" y="3528661"/>
            <a:ext cx="4288535" cy="338554"/>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Restores </a:t>
            </a:r>
            <a:r>
              <a:rPr lang="en-US" sz="1600" dirty="0">
                <a:solidFill>
                  <a:srgbClr val="282F39"/>
                </a:solidFill>
                <a:latin typeface="Open Sans" panose="020B0606030504020204" pitchFamily="34" charset="0"/>
              </a:rPr>
              <a:t>and sustains institutional integrity</a:t>
            </a:r>
            <a:endParaRPr kumimoji="0" lang="en-GB" sz="16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2" name="TextBox 61">
            <a:extLst>
              <a:ext uri="{FF2B5EF4-FFF2-40B4-BE49-F238E27FC236}">
                <a16:creationId xmlns:a16="http://schemas.microsoft.com/office/drawing/2014/main" id="{E2D679A4-8ECE-4AD8-B664-274027612B45}"/>
              </a:ext>
            </a:extLst>
          </p:cNvPr>
          <p:cNvSpPr txBox="1"/>
          <p:nvPr/>
        </p:nvSpPr>
        <p:spPr>
          <a:xfrm>
            <a:off x="2840048" y="3805879"/>
            <a:ext cx="11771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rgbClr val="FFFFFF">
                    <a:lumMod val="65000"/>
                  </a:srgbClr>
                </a:solidFill>
                <a:effectLst/>
                <a:uLnTx/>
                <a:uFillTx/>
                <a:latin typeface="Open Sans" panose="020B0606030504020204" pitchFamily="34" charset="0"/>
              </a:rPr>
              <a:t>0</a:t>
            </a:r>
            <a:r>
              <a:rPr kumimoji="0" lang="en-US" sz="3600" b="1" i="0" u="none" strike="noStrike" kern="1200" cap="none" spc="0" normalizeH="0" baseline="0" noProof="0" dirty="0">
                <a:ln>
                  <a:noFill/>
                </a:ln>
                <a:solidFill>
                  <a:srgbClr val="FFFFFF">
                    <a:lumMod val="65000"/>
                  </a:srgbClr>
                </a:solidFill>
                <a:effectLst/>
                <a:uLnTx/>
                <a:uFillTx/>
                <a:latin typeface="Open Sans" panose="020B0606030504020204" pitchFamily="34" charset="0"/>
              </a:rPr>
              <a:t>7</a:t>
            </a:r>
            <a:endParaRPr kumimoji="0" lang="en-GB" sz="3600" b="1" i="0" u="none" strike="noStrike" kern="1200" cap="none" spc="0" normalizeH="0" baseline="0" noProof="0" dirty="0">
              <a:ln>
                <a:noFill/>
              </a:ln>
              <a:solidFill>
                <a:srgbClr val="FFFFFF">
                  <a:lumMod val="65000"/>
                </a:srgb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3" name="TextBox 62">
            <a:extLst>
              <a:ext uri="{FF2B5EF4-FFF2-40B4-BE49-F238E27FC236}">
                <a16:creationId xmlns:a16="http://schemas.microsoft.com/office/drawing/2014/main" id="{CC845710-984C-44F3-A568-E66BC54B5681}"/>
              </a:ext>
            </a:extLst>
          </p:cNvPr>
          <p:cNvSpPr txBox="1"/>
          <p:nvPr/>
        </p:nvSpPr>
        <p:spPr>
          <a:xfrm>
            <a:off x="3928185" y="3962157"/>
            <a:ext cx="4288535" cy="338554"/>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Offers </a:t>
            </a:r>
            <a:r>
              <a:rPr lang="en-US" sz="1600" dirty="0">
                <a:solidFill>
                  <a:srgbClr val="282F39"/>
                </a:solidFill>
                <a:latin typeface="Open Sans" panose="020B0606030504020204" pitchFamily="34" charset="0"/>
              </a:rPr>
              <a:t>equal opportunities </a:t>
            </a:r>
            <a:endParaRPr kumimoji="0" lang="en-US" sz="1600" b="0" i="0" u="none" strike="noStrike" kern="1200" cap="none" spc="0" normalizeH="0" baseline="0" noProof="0" dirty="0" smtClean="0">
              <a:ln>
                <a:noFill/>
              </a:ln>
              <a:solidFill>
                <a:srgbClr val="282F39"/>
              </a:solidFill>
              <a:effectLst/>
              <a:uLnTx/>
              <a:uFillTx/>
              <a:latin typeface="Open Sans" panose="020B0606030504020204" pitchFamily="34" charset="0"/>
              <a:ea typeface="+mn-ea"/>
              <a:cs typeface="+mn-cs"/>
            </a:endParaRPr>
          </a:p>
        </p:txBody>
      </p:sp>
      <p:sp>
        <p:nvSpPr>
          <p:cNvPr id="64" name="TextBox 63">
            <a:extLst>
              <a:ext uri="{FF2B5EF4-FFF2-40B4-BE49-F238E27FC236}">
                <a16:creationId xmlns:a16="http://schemas.microsoft.com/office/drawing/2014/main" id="{E2D679A4-8ECE-4AD8-B664-274027612B45}"/>
              </a:ext>
            </a:extLst>
          </p:cNvPr>
          <p:cNvSpPr txBox="1"/>
          <p:nvPr/>
        </p:nvSpPr>
        <p:spPr>
          <a:xfrm>
            <a:off x="2837900" y="4267370"/>
            <a:ext cx="11771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chemeClr val="accent3">
                    <a:lumMod val="60000"/>
                    <a:lumOff val="40000"/>
                  </a:schemeClr>
                </a:solidFill>
                <a:effectLst/>
                <a:uLnTx/>
                <a:uFillTx/>
                <a:latin typeface="Open Sans" panose="020B0606030504020204" pitchFamily="34" charset="0"/>
              </a:rPr>
              <a:t>0</a:t>
            </a:r>
            <a:r>
              <a:rPr kumimoji="0" lang="en-US" sz="3600" b="1" i="0" u="none" strike="noStrike" kern="1200" cap="none" spc="0" normalizeH="0" baseline="0" noProof="0" dirty="0" smtClean="0">
                <a:ln>
                  <a:noFill/>
                </a:ln>
                <a:solidFill>
                  <a:schemeClr val="accent3">
                    <a:lumMod val="60000"/>
                    <a:lumOff val="40000"/>
                  </a:schemeClr>
                </a:solidFill>
                <a:effectLst/>
                <a:uLnTx/>
                <a:uFillTx/>
                <a:latin typeface="Open Sans" panose="020B0606030504020204" pitchFamily="34" charset="0"/>
              </a:rPr>
              <a:t>8</a:t>
            </a:r>
            <a:endParaRPr kumimoji="0" lang="en-GB" sz="3600" b="1" i="0" u="none" strike="noStrike" kern="1200" cap="none" spc="0" normalizeH="0" baseline="0" noProof="0" dirty="0">
              <a:ln>
                <a:noFill/>
              </a:ln>
              <a:solidFill>
                <a:schemeClr val="accent3">
                  <a:lumMod val="60000"/>
                  <a:lumOff val="4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5" name="TextBox 64">
            <a:extLst>
              <a:ext uri="{FF2B5EF4-FFF2-40B4-BE49-F238E27FC236}">
                <a16:creationId xmlns:a16="http://schemas.microsoft.com/office/drawing/2014/main" id="{CC845710-984C-44F3-A568-E66BC54B5681}"/>
              </a:ext>
            </a:extLst>
          </p:cNvPr>
          <p:cNvSpPr txBox="1"/>
          <p:nvPr/>
        </p:nvSpPr>
        <p:spPr>
          <a:xfrm>
            <a:off x="3902429" y="4405695"/>
            <a:ext cx="4288535" cy="584775"/>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Flexibility </a:t>
            </a:r>
            <a:r>
              <a:rPr lang="en-US" sz="1600" dirty="0">
                <a:solidFill>
                  <a:srgbClr val="282F39"/>
                </a:solidFill>
                <a:latin typeface="Open Sans" panose="020B0606030504020204" pitchFamily="34" charset="0"/>
              </a:rPr>
              <a:t>for negotiation with the lowest evaluated bidder. </a:t>
            </a:r>
            <a:endParaRPr kumimoji="0" lang="en-US" sz="1600" b="0" i="0" u="none" strike="noStrike" kern="1200" cap="none" spc="0" normalizeH="0" baseline="0" noProof="0" dirty="0" smtClean="0">
              <a:ln>
                <a:noFill/>
              </a:ln>
              <a:solidFill>
                <a:srgbClr val="282F39"/>
              </a:solidFill>
              <a:effectLst/>
              <a:uLnTx/>
              <a:uFillTx/>
              <a:latin typeface="Open Sans" panose="020B0606030504020204" pitchFamily="34" charset="0"/>
              <a:ea typeface="+mn-ea"/>
              <a:cs typeface="+mn-cs"/>
            </a:endParaRPr>
          </a:p>
        </p:txBody>
      </p:sp>
      <p:sp>
        <p:nvSpPr>
          <p:cNvPr id="9" name="TextBox 8"/>
          <p:cNvSpPr txBox="1"/>
          <p:nvPr/>
        </p:nvSpPr>
        <p:spPr>
          <a:xfrm>
            <a:off x="7842792" y="3233455"/>
            <a:ext cx="1700012" cy="461665"/>
          </a:xfrm>
          <a:prstGeom prst="rect">
            <a:avLst/>
          </a:prstGeom>
          <a:noFill/>
        </p:spPr>
        <p:txBody>
          <a:bodyPr wrap="square" rtlCol="0">
            <a:spAutoFit/>
          </a:bodyPr>
          <a:lstStyle/>
          <a:p>
            <a:r>
              <a:rPr lang="en-US" sz="2400" b="1" dirty="0" smtClean="0">
                <a:solidFill>
                  <a:srgbClr val="CB1B4A"/>
                </a:solidFill>
              </a:rPr>
              <a:t>Tenderite</a:t>
            </a:r>
            <a:endParaRPr lang="en-GB" sz="2400" b="1" dirty="0">
              <a:solidFill>
                <a:srgbClr val="CB1B4A"/>
              </a:solidFill>
            </a:endParaRPr>
          </a:p>
        </p:txBody>
      </p:sp>
      <p:sp>
        <p:nvSpPr>
          <p:cNvPr id="66" name="TextBox 65">
            <a:extLst>
              <a:ext uri="{FF2B5EF4-FFF2-40B4-BE49-F238E27FC236}">
                <a16:creationId xmlns:a16="http://schemas.microsoft.com/office/drawing/2014/main" id="{E2D679A4-8ECE-4AD8-B664-274027612B45}"/>
              </a:ext>
            </a:extLst>
          </p:cNvPr>
          <p:cNvSpPr txBox="1"/>
          <p:nvPr/>
        </p:nvSpPr>
        <p:spPr>
          <a:xfrm>
            <a:off x="2836999" y="4963918"/>
            <a:ext cx="11771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smtClean="0">
                <a:ln>
                  <a:noFill/>
                </a:ln>
                <a:solidFill>
                  <a:schemeClr val="accent3">
                    <a:lumMod val="60000"/>
                    <a:lumOff val="40000"/>
                  </a:schemeClr>
                </a:solidFill>
                <a:effectLst/>
                <a:uLnTx/>
                <a:uFillTx/>
                <a:latin typeface="Open Sans" panose="020B0606030504020204" pitchFamily="34" charset="0"/>
              </a:rPr>
              <a:t>0</a:t>
            </a:r>
            <a:r>
              <a:rPr lang="en-US" sz="3600" b="1" dirty="0">
                <a:solidFill>
                  <a:schemeClr val="accent3">
                    <a:lumMod val="60000"/>
                    <a:lumOff val="40000"/>
                  </a:schemeClr>
                </a:solidFill>
                <a:latin typeface="Open Sans" panose="020B0606030504020204" pitchFamily="34" charset="0"/>
              </a:rPr>
              <a:t>9</a:t>
            </a:r>
            <a:endParaRPr kumimoji="0" lang="en-GB" sz="3600" b="1" i="0" u="none" strike="noStrike" kern="1200" cap="none" spc="0" normalizeH="0" baseline="0" noProof="0" dirty="0">
              <a:ln>
                <a:noFill/>
              </a:ln>
              <a:solidFill>
                <a:schemeClr val="accent3">
                  <a:lumMod val="60000"/>
                  <a:lumOff val="40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7" name="TextBox 66">
            <a:extLst>
              <a:ext uri="{FF2B5EF4-FFF2-40B4-BE49-F238E27FC236}">
                <a16:creationId xmlns:a16="http://schemas.microsoft.com/office/drawing/2014/main" id="{CC845710-984C-44F3-A568-E66BC54B5681}"/>
              </a:ext>
            </a:extLst>
          </p:cNvPr>
          <p:cNvSpPr txBox="1"/>
          <p:nvPr/>
        </p:nvSpPr>
        <p:spPr>
          <a:xfrm>
            <a:off x="3846098" y="5057271"/>
            <a:ext cx="4288535" cy="584775"/>
          </a:xfrm>
          <a:prstGeom prst="rect">
            <a:avLst/>
          </a:prstGeom>
          <a:noFill/>
        </p:spPr>
        <p:txBody>
          <a:bodyPr wrap="square" rtlCol="0">
            <a:spAutoFit/>
          </a:bodyPr>
          <a:lstStyle/>
          <a:p>
            <a:pPr lvl="0" algn="just">
              <a:defRPr/>
            </a:pPr>
            <a:r>
              <a:rPr lang="en-US" sz="1600" dirty="0" smtClean="0">
                <a:solidFill>
                  <a:srgbClr val="282F39"/>
                </a:solidFill>
                <a:latin typeface="Open Sans" panose="020B0606030504020204" pitchFamily="34" charset="0"/>
              </a:rPr>
              <a:t>Price reduction and stabilization for consumers due to reduced supply chain costs. </a:t>
            </a:r>
            <a:endParaRPr kumimoji="0" lang="en-US" sz="1600" b="0" i="0" u="none" strike="noStrike" kern="1200" cap="none" spc="0" normalizeH="0" baseline="0" noProof="0" dirty="0" smtClean="0">
              <a:ln>
                <a:noFill/>
              </a:ln>
              <a:solidFill>
                <a:srgbClr val="282F39"/>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688104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64847-F02E-4B3A-9965-DBA5A96A18A2}"/>
              </a:ext>
            </a:extLst>
          </p:cNvPr>
          <p:cNvSpPr txBox="1"/>
          <p:nvPr/>
        </p:nvSpPr>
        <p:spPr>
          <a:xfrm>
            <a:off x="1075672" y="647956"/>
            <a:ext cx="99568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smtClean="0">
                <a:solidFill>
                  <a:srgbClr val="282F39"/>
                </a:solidFill>
                <a:latin typeface="Noto Sans" panose="020B0502040504020204" pitchFamily="34"/>
                <a:ea typeface="Noto Sans" panose="020B0502040504020204" pitchFamily="34"/>
                <a:cs typeface="Noto Sans" panose="020B0502040504020204" pitchFamily="34"/>
              </a:rPr>
              <a:t>Beware of Challenges</a:t>
            </a:r>
            <a:endParaRPr kumimoji="0" lang="en-US"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 name="TextBox 4">
            <a:extLst>
              <a:ext uri="{FF2B5EF4-FFF2-40B4-BE49-F238E27FC236}">
                <a16:creationId xmlns:a16="http://schemas.microsoft.com/office/drawing/2014/main" id="{2F7285D5-AEBE-4CF6-B61C-5250F30BDC14}"/>
              </a:ext>
            </a:extLst>
          </p:cNvPr>
          <p:cNvSpPr txBox="1"/>
          <p:nvPr/>
        </p:nvSpPr>
        <p:spPr>
          <a:xfrm>
            <a:off x="1570105" y="2919549"/>
            <a:ext cx="4972621" cy="1477328"/>
          </a:xfrm>
          <a:prstGeom prst="rect">
            <a:avLst/>
          </a:prstGeom>
          <a:noFill/>
        </p:spPr>
        <p:txBody>
          <a:bodyPr wrap="square" rtlCol="0">
            <a:spAutoFit/>
          </a:bodyPr>
          <a:lstStyle/>
          <a:p>
            <a:pPr marL="742950" lvl="1" indent="-285750">
              <a:buFont typeface="Arial" panose="020B0604020202020204" pitchFamily="34" charset="0"/>
              <a:buChar char="•"/>
            </a:pPr>
            <a:r>
              <a:rPr lang="en-US" sz="1500" dirty="0" smtClean="0">
                <a:solidFill>
                  <a:srgbClr val="282F39"/>
                </a:solidFill>
                <a:latin typeface="Open Sans" panose="020B0606030504020204"/>
              </a:rPr>
              <a:t>Resistance </a:t>
            </a:r>
            <a:r>
              <a:rPr lang="en-US" sz="1500" dirty="0">
                <a:solidFill>
                  <a:srgbClr val="282F39"/>
                </a:solidFill>
                <a:latin typeface="Open Sans" panose="020B0606030504020204"/>
              </a:rPr>
              <a:t>by some policy/decision makers who benefit from corruption</a:t>
            </a:r>
          </a:p>
          <a:p>
            <a:pPr marL="742950" lvl="1" indent="-285750">
              <a:buFont typeface="Arial" panose="020B0604020202020204" pitchFamily="34" charset="0"/>
              <a:buChar char="•"/>
            </a:pPr>
            <a:endParaRPr lang="en-US" sz="1500" dirty="0">
              <a:solidFill>
                <a:srgbClr val="282F39"/>
              </a:solidFill>
              <a:latin typeface="Open Sans" panose="020B0606030504020204"/>
            </a:endParaRPr>
          </a:p>
          <a:p>
            <a:pPr marL="742950" lvl="1" indent="-285750">
              <a:buFont typeface="Arial" panose="020B0604020202020204" pitchFamily="34" charset="0"/>
              <a:buChar char="•"/>
            </a:pPr>
            <a:r>
              <a:rPr lang="en-US" sz="1500" dirty="0" smtClean="0">
                <a:solidFill>
                  <a:srgbClr val="282F39"/>
                </a:solidFill>
                <a:latin typeface="Open Sans" panose="020B0606030504020204"/>
              </a:rPr>
              <a:t>Resistance </a:t>
            </a:r>
            <a:r>
              <a:rPr lang="en-US" sz="1500" dirty="0">
                <a:solidFill>
                  <a:srgbClr val="282F39"/>
                </a:solidFill>
                <a:latin typeface="Open Sans" panose="020B0606030504020204"/>
              </a:rPr>
              <a:t>by some suppliers/ service providers who benefit from corruption</a:t>
            </a:r>
          </a:p>
          <a:p>
            <a:pPr marL="742950" lvl="1" indent="-285750">
              <a:buFont typeface="Arial" panose="020B0604020202020204" pitchFamily="34" charset="0"/>
              <a:buChar char="•"/>
            </a:pPr>
            <a:endParaRPr lang="en-US" sz="1500" dirty="0">
              <a:solidFill>
                <a:srgbClr val="282F39"/>
              </a:solidFill>
              <a:latin typeface="Open Sans" panose="020B0606030504020204"/>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726" y="1980783"/>
            <a:ext cx="5082713" cy="3354860"/>
          </a:xfrm>
          <a:prstGeom prst="rect">
            <a:avLst/>
          </a:prstGeom>
        </p:spPr>
      </p:pic>
    </p:spTree>
    <p:extLst>
      <p:ext uri="{BB962C8B-B14F-4D97-AF65-F5344CB8AC3E}">
        <p14:creationId xmlns:p14="http://schemas.microsoft.com/office/powerpoint/2010/main" val="1745018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702A7D-9A1F-4CAE-AE58-D3DE04514342}"/>
              </a:ext>
            </a:extLst>
          </p:cNvPr>
          <p:cNvSpPr/>
          <p:nvPr/>
        </p:nvSpPr>
        <p:spPr>
          <a:xfrm flipV="1">
            <a:off x="8312492" y="5887024"/>
            <a:ext cx="3542553"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7371EB2-BD29-4355-9F03-E0D5EAB93AA7}"/>
              </a:ext>
            </a:extLst>
          </p:cNvPr>
          <p:cNvSpPr txBox="1"/>
          <p:nvPr/>
        </p:nvSpPr>
        <p:spPr>
          <a:xfrm>
            <a:off x="2242069" y="5244806"/>
            <a:ext cx="8134005" cy="646331"/>
          </a:xfrm>
          <a:prstGeom prst="rect">
            <a:avLst/>
          </a:prstGeom>
          <a:noFill/>
        </p:spPr>
        <p:txBody>
          <a:bodyPr wrap="square" rtlCol="0">
            <a:spAutoFit/>
          </a:bodyPr>
          <a:lstStyle/>
          <a:p>
            <a:pPr lvl="0">
              <a:defRPr/>
            </a:pPr>
            <a:r>
              <a:rPr lang="en-US" sz="3600" b="1" dirty="0" smtClean="0">
                <a:solidFill>
                  <a:srgbClr val="08CA44"/>
                </a:solidFill>
                <a:latin typeface="Noto Sans" panose="020B0502040504020204" pitchFamily="34"/>
                <a:ea typeface="Noto Sans" panose="020B0502040504020204" pitchFamily="34"/>
                <a:cs typeface="Noto Sans" panose="020B0502040504020204" pitchFamily="34"/>
              </a:rPr>
              <a:t>Thank </a:t>
            </a:r>
            <a:r>
              <a:rPr lang="en-US" sz="3600" b="1" dirty="0" smtClean="0">
                <a:solidFill>
                  <a:srgbClr val="08CA44"/>
                </a:solidFill>
                <a:latin typeface="Noto Sans" panose="020B0502040504020204" pitchFamily="34"/>
                <a:ea typeface="Noto Sans" panose="020B0502040504020204" pitchFamily="34"/>
                <a:cs typeface="Noto Sans" panose="020B0502040504020204" pitchFamily="34"/>
              </a:rPr>
              <a:t>You!</a:t>
            </a:r>
            <a:endParaRPr lang="en-GB" sz="3600" b="1" dirty="0">
              <a:solidFill>
                <a:srgbClr val="08CA44"/>
              </a:solidFill>
              <a:latin typeface="Noto Sans" panose="020B0502040504020204" pitchFamily="34"/>
              <a:ea typeface="Noto Sans" panose="020B0502040504020204" pitchFamily="34"/>
              <a:cs typeface="Noto Sans" panose="020B0502040504020204" pitchFamily="34"/>
            </a:endParaRPr>
          </a:p>
        </p:txBody>
      </p:sp>
      <p:sp>
        <p:nvSpPr>
          <p:cNvPr id="9" name="TextBox 8">
            <a:extLst>
              <a:ext uri="{FF2B5EF4-FFF2-40B4-BE49-F238E27FC236}">
                <a16:creationId xmlns:a16="http://schemas.microsoft.com/office/drawing/2014/main" id="{4FDEA96B-AE00-41D0-B3F3-D39DBD056990}"/>
              </a:ext>
            </a:extLst>
          </p:cNvPr>
          <p:cNvSpPr txBox="1"/>
          <p:nvPr/>
        </p:nvSpPr>
        <p:spPr>
          <a:xfrm>
            <a:off x="1797450" y="108490"/>
            <a:ext cx="8163512" cy="216982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smtClean="0">
              <a:ln>
                <a:noFill/>
              </a:ln>
              <a:effectLst/>
              <a:uLnTx/>
              <a:uFillTx/>
              <a:latin typeface="Noto Sans" panose="020B0502040504020204" pitchFamily="34"/>
              <a:ea typeface="Noto Sans" panose="020B0502040504020204" pitchFamily="34"/>
              <a:cs typeface="Noto Sans" panose="020B0502040504020204" pitchFamily="34"/>
            </a:endParaRPr>
          </a:p>
          <a:p>
            <a:pPr lvl="0" algn="ctr">
              <a:defRPr/>
            </a:pPr>
            <a:r>
              <a:rPr lang="en-US" sz="3200" b="1" dirty="0" smtClean="0">
                <a:latin typeface="Noto Sans" panose="020B0502040504020204" pitchFamily="34"/>
                <a:ea typeface="Noto Sans" panose="020B0502040504020204" pitchFamily="34"/>
                <a:cs typeface="Noto Sans" panose="020B0502040504020204" pitchFamily="34"/>
              </a:rPr>
              <a:t>“Don’t blame the corrupt. They are normal. Just extinguish their opportunities”</a:t>
            </a:r>
          </a:p>
          <a:p>
            <a:pPr lvl="0" algn="ctr">
              <a:defRPr/>
            </a:pPr>
            <a:endParaRPr lang="en-US" dirty="0" smtClean="0">
              <a:latin typeface="Noto Sans" panose="020B0502040504020204" pitchFamily="34"/>
              <a:ea typeface="Noto Sans" panose="020B0502040504020204" pitchFamily="34"/>
              <a:cs typeface="Noto Sans" panose="020B0502040504020204" pitchFamily="34"/>
            </a:endParaRPr>
          </a:p>
          <a:p>
            <a:pPr lvl="0" algn="ctr">
              <a:defRPr/>
            </a:pPr>
            <a:r>
              <a:rPr lang="en-US" sz="2800" dirty="0" smtClean="0">
                <a:latin typeface="Noto Sans" panose="020B0502040504020204" pitchFamily="34"/>
                <a:ea typeface="Noto Sans" panose="020B0502040504020204" pitchFamily="34"/>
                <a:cs typeface="Noto Sans" panose="020B0502040504020204" pitchFamily="34"/>
              </a:rPr>
              <a:t> with</a:t>
            </a:r>
            <a:endParaRPr kumimoji="0" lang="en-GB" sz="28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6" name="Freeform 15">
            <a:extLst>
              <a:ext uri="{FF2B5EF4-FFF2-40B4-BE49-F238E27FC236}">
                <a16:creationId xmlns:a16="http://schemas.microsoft.com/office/drawing/2014/main" id="{219CE6CD-7AD3-4F42-81EA-766BFA84FF85}"/>
              </a:ext>
            </a:extLst>
          </p:cNvPr>
          <p:cNvSpPr>
            <a:spLocks noEditPoints="1"/>
          </p:cNvSpPr>
          <p:nvPr/>
        </p:nvSpPr>
        <p:spPr bwMode="auto">
          <a:xfrm rot="16200000">
            <a:off x="8234047" y="3272407"/>
            <a:ext cx="2701290" cy="2544397"/>
          </a:xfrm>
          <a:custGeom>
            <a:avLst/>
            <a:gdLst>
              <a:gd name="T0" fmla="*/ 54 w 663"/>
              <a:gd name="T1" fmla="*/ 111 h 679"/>
              <a:gd name="T2" fmla="*/ 93 w 663"/>
              <a:gd name="T3" fmla="*/ 193 h 679"/>
              <a:gd name="T4" fmla="*/ 102 w 663"/>
              <a:gd name="T5" fmla="*/ 211 h 679"/>
              <a:gd name="T6" fmla="*/ 514 w 663"/>
              <a:gd name="T7" fmla="*/ 623 h 679"/>
              <a:gd name="T8" fmla="*/ 592 w 663"/>
              <a:gd name="T9" fmla="*/ 649 h 679"/>
              <a:gd name="T10" fmla="*/ 644 w 663"/>
              <a:gd name="T11" fmla="*/ 597 h 679"/>
              <a:gd name="T12" fmla="*/ 645 w 663"/>
              <a:gd name="T13" fmla="*/ 535 h 679"/>
              <a:gd name="T14" fmla="*/ 217 w 663"/>
              <a:gd name="T15" fmla="*/ 107 h 679"/>
              <a:gd name="T16" fmla="*/ 207 w 663"/>
              <a:gd name="T17" fmla="*/ 99 h 679"/>
              <a:gd name="T18" fmla="*/ 188 w 663"/>
              <a:gd name="T19" fmla="*/ 89 h 679"/>
              <a:gd name="T20" fmla="*/ 124 w 663"/>
              <a:gd name="T21" fmla="*/ 59 h 679"/>
              <a:gd name="T22" fmla="*/ 61 w 663"/>
              <a:gd name="T23" fmla="*/ 29 h 679"/>
              <a:gd name="T24" fmla="*/ 4 w 663"/>
              <a:gd name="T25" fmla="*/ 1 h 679"/>
              <a:gd name="T26" fmla="*/ 0 w 663"/>
              <a:gd name="T27" fmla="*/ 0 h 679"/>
              <a:gd name="T28" fmla="*/ 33 w 663"/>
              <a:gd name="T29" fmla="*/ 68 h 679"/>
              <a:gd name="T30" fmla="*/ 54 w 663"/>
              <a:gd name="T31" fmla="*/ 111 h 679"/>
              <a:gd name="T32" fmla="*/ 579 w 663"/>
              <a:gd name="T33" fmla="*/ 499 h 679"/>
              <a:gd name="T34" fmla="*/ 629 w 663"/>
              <a:gd name="T35" fmla="*/ 550 h 679"/>
              <a:gd name="T36" fmla="*/ 630 w 663"/>
              <a:gd name="T37" fmla="*/ 582 h 679"/>
              <a:gd name="T38" fmla="*/ 582 w 663"/>
              <a:gd name="T39" fmla="*/ 629 h 679"/>
              <a:gd name="T40" fmla="*/ 552 w 663"/>
              <a:gd name="T41" fmla="*/ 630 h 679"/>
              <a:gd name="T42" fmla="*/ 487 w 663"/>
              <a:gd name="T43" fmla="*/ 565 h 679"/>
              <a:gd name="T44" fmla="*/ 485 w 663"/>
              <a:gd name="T45" fmla="*/ 563 h 679"/>
              <a:gd name="T46" fmla="*/ 563 w 663"/>
              <a:gd name="T47" fmla="*/ 484 h 679"/>
              <a:gd name="T48" fmla="*/ 579 w 663"/>
              <a:gd name="T49" fmla="*/ 499 h 679"/>
              <a:gd name="T50" fmla="*/ 189 w 663"/>
              <a:gd name="T51" fmla="*/ 140 h 679"/>
              <a:gd name="T52" fmla="*/ 202 w 663"/>
              <a:gd name="T53" fmla="*/ 141 h 679"/>
              <a:gd name="T54" fmla="*/ 295 w 663"/>
              <a:gd name="T55" fmla="*/ 234 h 679"/>
              <a:gd name="T56" fmla="*/ 531 w 663"/>
              <a:gd name="T57" fmla="*/ 471 h 679"/>
              <a:gd name="T58" fmla="*/ 530 w 663"/>
              <a:gd name="T59" fmla="*/ 482 h 679"/>
              <a:gd name="T60" fmla="*/ 519 w 663"/>
              <a:gd name="T61" fmla="*/ 482 h 679"/>
              <a:gd name="T62" fmla="*/ 475 w 663"/>
              <a:gd name="T63" fmla="*/ 438 h 679"/>
              <a:gd name="T64" fmla="*/ 350 w 663"/>
              <a:gd name="T65" fmla="*/ 312 h 679"/>
              <a:gd name="T66" fmla="*/ 201 w 663"/>
              <a:gd name="T67" fmla="*/ 164 h 679"/>
              <a:gd name="T68" fmla="*/ 190 w 663"/>
              <a:gd name="T69" fmla="*/ 153 h 679"/>
              <a:gd name="T70" fmla="*/ 189 w 663"/>
              <a:gd name="T71" fmla="*/ 140 h 679"/>
              <a:gd name="T72" fmla="*/ 208 w 663"/>
              <a:gd name="T73" fmla="*/ 244 h 679"/>
              <a:gd name="T74" fmla="*/ 348 w 663"/>
              <a:gd name="T75" fmla="*/ 383 h 679"/>
              <a:gd name="T76" fmla="*/ 481 w 663"/>
              <a:gd name="T77" fmla="*/ 517 h 679"/>
              <a:gd name="T78" fmla="*/ 481 w 663"/>
              <a:gd name="T79" fmla="*/ 531 h 679"/>
              <a:gd name="T80" fmla="*/ 469 w 663"/>
              <a:gd name="T81" fmla="*/ 528 h 679"/>
              <a:gd name="T82" fmla="*/ 409 w 663"/>
              <a:gd name="T83" fmla="*/ 468 h 679"/>
              <a:gd name="T84" fmla="*/ 221 w 663"/>
              <a:gd name="T85" fmla="*/ 280 h 679"/>
              <a:gd name="T86" fmla="*/ 140 w 663"/>
              <a:gd name="T87" fmla="*/ 199 h 679"/>
              <a:gd name="T88" fmla="*/ 141 w 663"/>
              <a:gd name="T89" fmla="*/ 184 h 679"/>
              <a:gd name="T90" fmla="*/ 150 w 663"/>
              <a:gd name="T91" fmla="*/ 186 h 679"/>
              <a:gd name="T92" fmla="*/ 208 w 663"/>
              <a:gd name="T93" fmla="*/ 244 h 679"/>
              <a:gd name="T94" fmla="*/ 63 w 663"/>
              <a:gd name="T95" fmla="*/ 86 h 679"/>
              <a:gd name="T96" fmla="*/ 87 w 663"/>
              <a:gd name="T97" fmla="*/ 62 h 679"/>
              <a:gd name="T98" fmla="*/ 94 w 663"/>
              <a:gd name="T99" fmla="*/ 61 h 679"/>
              <a:gd name="T100" fmla="*/ 163 w 663"/>
              <a:gd name="T101" fmla="*/ 94 h 679"/>
              <a:gd name="T102" fmla="*/ 175 w 663"/>
              <a:gd name="T103" fmla="*/ 100 h 679"/>
              <a:gd name="T104" fmla="*/ 152 w 663"/>
              <a:gd name="T105" fmla="*/ 107 h 679"/>
              <a:gd name="T106" fmla="*/ 143 w 663"/>
              <a:gd name="T107" fmla="*/ 142 h 679"/>
              <a:gd name="T108" fmla="*/ 109 w 663"/>
              <a:gd name="T109" fmla="*/ 152 h 679"/>
              <a:gd name="T110" fmla="*/ 101 w 663"/>
              <a:gd name="T111" fmla="*/ 175 h 679"/>
              <a:gd name="T112" fmla="*/ 93 w 663"/>
              <a:gd name="T113" fmla="*/ 158 h 679"/>
              <a:gd name="T114" fmla="*/ 62 w 663"/>
              <a:gd name="T115" fmla="*/ 94 h 679"/>
              <a:gd name="T116" fmla="*/ 63 w 663"/>
              <a:gd name="T117" fmla="*/ 86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3" h="679">
                <a:moveTo>
                  <a:pt x="54" y="111"/>
                </a:moveTo>
                <a:cubicBezTo>
                  <a:pt x="67" y="138"/>
                  <a:pt x="80" y="166"/>
                  <a:pt x="93" y="193"/>
                </a:cubicBezTo>
                <a:cubicBezTo>
                  <a:pt x="96" y="199"/>
                  <a:pt x="98" y="206"/>
                  <a:pt x="102" y="211"/>
                </a:cubicBezTo>
                <a:cubicBezTo>
                  <a:pt x="130" y="239"/>
                  <a:pt x="457" y="564"/>
                  <a:pt x="514" y="623"/>
                </a:cubicBezTo>
                <a:cubicBezTo>
                  <a:pt x="531" y="640"/>
                  <a:pt x="558" y="679"/>
                  <a:pt x="592" y="649"/>
                </a:cubicBezTo>
                <a:cubicBezTo>
                  <a:pt x="593" y="649"/>
                  <a:pt x="639" y="602"/>
                  <a:pt x="644" y="597"/>
                </a:cubicBezTo>
                <a:cubicBezTo>
                  <a:pt x="663" y="581"/>
                  <a:pt x="662" y="552"/>
                  <a:pt x="645" y="535"/>
                </a:cubicBezTo>
                <a:cubicBezTo>
                  <a:pt x="590" y="480"/>
                  <a:pt x="250" y="140"/>
                  <a:pt x="217" y="107"/>
                </a:cubicBezTo>
                <a:cubicBezTo>
                  <a:pt x="214" y="104"/>
                  <a:pt x="211" y="101"/>
                  <a:pt x="207" y="99"/>
                </a:cubicBezTo>
                <a:cubicBezTo>
                  <a:pt x="201" y="95"/>
                  <a:pt x="194" y="93"/>
                  <a:pt x="188" y="89"/>
                </a:cubicBezTo>
                <a:cubicBezTo>
                  <a:pt x="166" y="79"/>
                  <a:pt x="145" y="69"/>
                  <a:pt x="124" y="59"/>
                </a:cubicBezTo>
                <a:cubicBezTo>
                  <a:pt x="103" y="49"/>
                  <a:pt x="82" y="39"/>
                  <a:pt x="61" y="29"/>
                </a:cubicBezTo>
                <a:cubicBezTo>
                  <a:pt x="42" y="20"/>
                  <a:pt x="23" y="10"/>
                  <a:pt x="4" y="1"/>
                </a:cubicBezTo>
                <a:cubicBezTo>
                  <a:pt x="3" y="1"/>
                  <a:pt x="2" y="1"/>
                  <a:pt x="0" y="0"/>
                </a:cubicBezTo>
                <a:cubicBezTo>
                  <a:pt x="11" y="23"/>
                  <a:pt x="22" y="46"/>
                  <a:pt x="33" y="68"/>
                </a:cubicBezTo>
                <a:cubicBezTo>
                  <a:pt x="40" y="82"/>
                  <a:pt x="47" y="96"/>
                  <a:pt x="54" y="111"/>
                </a:cubicBezTo>
                <a:close/>
                <a:moveTo>
                  <a:pt x="579" y="499"/>
                </a:moveTo>
                <a:cubicBezTo>
                  <a:pt x="596" y="516"/>
                  <a:pt x="613" y="533"/>
                  <a:pt x="629" y="550"/>
                </a:cubicBezTo>
                <a:cubicBezTo>
                  <a:pt x="640" y="560"/>
                  <a:pt x="640" y="572"/>
                  <a:pt x="630" y="582"/>
                </a:cubicBezTo>
                <a:cubicBezTo>
                  <a:pt x="614" y="598"/>
                  <a:pt x="598" y="614"/>
                  <a:pt x="582" y="629"/>
                </a:cubicBezTo>
                <a:cubicBezTo>
                  <a:pt x="573" y="639"/>
                  <a:pt x="561" y="639"/>
                  <a:pt x="552" y="630"/>
                </a:cubicBezTo>
                <a:cubicBezTo>
                  <a:pt x="530" y="608"/>
                  <a:pt x="508" y="586"/>
                  <a:pt x="487" y="565"/>
                </a:cubicBezTo>
                <a:cubicBezTo>
                  <a:pt x="486" y="564"/>
                  <a:pt x="485" y="563"/>
                  <a:pt x="485" y="563"/>
                </a:cubicBezTo>
                <a:cubicBezTo>
                  <a:pt x="511" y="537"/>
                  <a:pt x="537" y="511"/>
                  <a:pt x="563" y="484"/>
                </a:cubicBezTo>
                <a:cubicBezTo>
                  <a:pt x="568" y="489"/>
                  <a:pt x="574" y="494"/>
                  <a:pt x="579" y="499"/>
                </a:cubicBezTo>
                <a:close/>
                <a:moveTo>
                  <a:pt x="189" y="140"/>
                </a:moveTo>
                <a:cubicBezTo>
                  <a:pt x="192" y="137"/>
                  <a:pt x="198" y="137"/>
                  <a:pt x="202" y="141"/>
                </a:cubicBezTo>
                <a:cubicBezTo>
                  <a:pt x="233" y="172"/>
                  <a:pt x="264" y="203"/>
                  <a:pt x="295" y="234"/>
                </a:cubicBezTo>
                <a:cubicBezTo>
                  <a:pt x="365" y="304"/>
                  <a:pt x="528" y="466"/>
                  <a:pt x="531" y="471"/>
                </a:cubicBezTo>
                <a:cubicBezTo>
                  <a:pt x="534" y="475"/>
                  <a:pt x="533" y="479"/>
                  <a:pt x="530" y="482"/>
                </a:cubicBezTo>
                <a:cubicBezTo>
                  <a:pt x="527" y="485"/>
                  <a:pt x="522" y="485"/>
                  <a:pt x="519" y="482"/>
                </a:cubicBezTo>
                <a:cubicBezTo>
                  <a:pt x="475" y="438"/>
                  <a:pt x="475" y="438"/>
                  <a:pt x="475" y="438"/>
                </a:cubicBezTo>
                <a:cubicBezTo>
                  <a:pt x="350" y="312"/>
                  <a:pt x="350" y="312"/>
                  <a:pt x="350" y="312"/>
                </a:cubicBezTo>
                <a:cubicBezTo>
                  <a:pt x="201" y="164"/>
                  <a:pt x="201" y="164"/>
                  <a:pt x="201" y="164"/>
                </a:cubicBezTo>
                <a:cubicBezTo>
                  <a:pt x="201" y="164"/>
                  <a:pt x="194" y="157"/>
                  <a:pt x="190" y="153"/>
                </a:cubicBezTo>
                <a:cubicBezTo>
                  <a:pt x="186" y="148"/>
                  <a:pt x="185" y="144"/>
                  <a:pt x="189" y="140"/>
                </a:cubicBezTo>
                <a:close/>
                <a:moveTo>
                  <a:pt x="208" y="244"/>
                </a:moveTo>
                <a:cubicBezTo>
                  <a:pt x="255" y="290"/>
                  <a:pt x="301" y="337"/>
                  <a:pt x="348" y="383"/>
                </a:cubicBezTo>
                <a:cubicBezTo>
                  <a:pt x="383" y="418"/>
                  <a:pt x="476" y="511"/>
                  <a:pt x="481" y="517"/>
                </a:cubicBezTo>
                <a:cubicBezTo>
                  <a:pt x="486" y="522"/>
                  <a:pt x="486" y="527"/>
                  <a:pt x="481" y="531"/>
                </a:cubicBezTo>
                <a:cubicBezTo>
                  <a:pt x="477" y="533"/>
                  <a:pt x="473" y="532"/>
                  <a:pt x="469" y="528"/>
                </a:cubicBezTo>
                <a:cubicBezTo>
                  <a:pt x="449" y="508"/>
                  <a:pt x="429" y="488"/>
                  <a:pt x="409" y="468"/>
                </a:cubicBezTo>
                <a:cubicBezTo>
                  <a:pt x="346" y="405"/>
                  <a:pt x="284" y="343"/>
                  <a:pt x="221" y="280"/>
                </a:cubicBezTo>
                <a:cubicBezTo>
                  <a:pt x="194" y="253"/>
                  <a:pt x="167" y="226"/>
                  <a:pt x="140" y="199"/>
                </a:cubicBezTo>
                <a:cubicBezTo>
                  <a:pt x="134" y="193"/>
                  <a:pt x="134" y="186"/>
                  <a:pt x="141" y="184"/>
                </a:cubicBezTo>
                <a:cubicBezTo>
                  <a:pt x="145" y="182"/>
                  <a:pt x="148" y="184"/>
                  <a:pt x="150" y="186"/>
                </a:cubicBezTo>
                <a:cubicBezTo>
                  <a:pt x="170" y="205"/>
                  <a:pt x="189" y="224"/>
                  <a:pt x="208" y="244"/>
                </a:cubicBezTo>
                <a:close/>
                <a:moveTo>
                  <a:pt x="63" y="86"/>
                </a:moveTo>
                <a:cubicBezTo>
                  <a:pt x="72" y="79"/>
                  <a:pt x="79" y="70"/>
                  <a:pt x="87" y="62"/>
                </a:cubicBezTo>
                <a:cubicBezTo>
                  <a:pt x="89" y="60"/>
                  <a:pt x="91" y="60"/>
                  <a:pt x="94" y="61"/>
                </a:cubicBezTo>
                <a:cubicBezTo>
                  <a:pt x="117" y="72"/>
                  <a:pt x="140" y="83"/>
                  <a:pt x="163" y="94"/>
                </a:cubicBezTo>
                <a:cubicBezTo>
                  <a:pt x="167" y="96"/>
                  <a:pt x="171" y="98"/>
                  <a:pt x="175" y="100"/>
                </a:cubicBezTo>
                <a:cubicBezTo>
                  <a:pt x="172" y="105"/>
                  <a:pt x="172" y="105"/>
                  <a:pt x="152" y="107"/>
                </a:cubicBezTo>
                <a:cubicBezTo>
                  <a:pt x="155" y="120"/>
                  <a:pt x="153" y="132"/>
                  <a:pt x="143" y="142"/>
                </a:cubicBezTo>
                <a:cubicBezTo>
                  <a:pt x="134" y="151"/>
                  <a:pt x="122" y="154"/>
                  <a:pt x="109" y="152"/>
                </a:cubicBezTo>
                <a:cubicBezTo>
                  <a:pt x="107" y="159"/>
                  <a:pt x="109" y="168"/>
                  <a:pt x="101" y="175"/>
                </a:cubicBezTo>
                <a:cubicBezTo>
                  <a:pt x="98" y="169"/>
                  <a:pt x="96" y="164"/>
                  <a:pt x="93" y="158"/>
                </a:cubicBezTo>
                <a:cubicBezTo>
                  <a:pt x="83" y="137"/>
                  <a:pt x="72" y="116"/>
                  <a:pt x="62" y="94"/>
                </a:cubicBezTo>
                <a:cubicBezTo>
                  <a:pt x="61" y="91"/>
                  <a:pt x="60" y="89"/>
                  <a:pt x="63"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Isosceles Triangle 9">
            <a:extLst>
              <a:ext uri="{FF2B5EF4-FFF2-40B4-BE49-F238E27FC236}">
                <a16:creationId xmlns:a16="http://schemas.microsoft.com/office/drawing/2014/main" id="{B7C2BDFE-4201-49D1-85EA-F8AFDB7DDF1C}"/>
              </a:ext>
            </a:extLst>
          </p:cNvPr>
          <p:cNvSpPr/>
          <p:nvPr/>
        </p:nvSpPr>
        <p:spPr>
          <a:xfrm rot="13506354">
            <a:off x="8292477" y="5628279"/>
            <a:ext cx="225535" cy="3276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756B85C-38E1-4E1B-A905-8DE2AFA39E03}"/>
              </a:ext>
            </a:extLst>
          </p:cNvPr>
          <p:cNvSpPr txBox="1"/>
          <p:nvPr/>
        </p:nvSpPr>
        <p:spPr>
          <a:xfrm>
            <a:off x="8115331" y="5025250"/>
            <a:ext cx="4266274" cy="861774"/>
          </a:xfrm>
          <a:prstGeom prst="rect">
            <a:avLst/>
          </a:prstGeom>
          <a:noFill/>
        </p:spPr>
        <p:txBody>
          <a:bodyPr wrap="square" rtlCol="0">
            <a:spAutoFit/>
          </a:bodyPr>
          <a:lstStyle/>
          <a:p>
            <a:pPr lvl="0" algn="ctr">
              <a:defRPr/>
            </a:pPr>
            <a:r>
              <a:rPr lang="en-US" sz="5000" b="1" dirty="0" smtClean="0">
                <a:solidFill>
                  <a:schemeClr val="accent4"/>
                </a:solidFill>
                <a:latin typeface="Noto Sans" panose="020B0502040504020204" pitchFamily="34"/>
                <a:ea typeface="Noto Sans" panose="020B0502040504020204" pitchFamily="34"/>
                <a:cs typeface="Noto Sans" panose="020B0502040504020204" pitchFamily="34"/>
              </a:rPr>
              <a:t>PSB</a:t>
            </a:r>
            <a:endParaRPr lang="en-GB" sz="5000" b="1" dirty="0">
              <a:solidFill>
                <a:schemeClr val="accent4"/>
              </a:solidFill>
              <a:latin typeface="Noto Sans" panose="020B0502040504020204" pitchFamily="34"/>
              <a:ea typeface="Noto Sans" panose="020B0502040504020204" pitchFamily="34"/>
              <a:cs typeface="Noto Sans" panose="020B0502040504020204" pitchFamily="34"/>
            </a:endParaRPr>
          </a:p>
        </p:txBody>
      </p:sp>
      <p:pic>
        <p:nvPicPr>
          <p:cNvPr id="3" name="10 German Dance VI K.60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5992" y="6486144"/>
            <a:ext cx="212408" cy="212408"/>
          </a:xfrm>
          <a:prstGeom prst="rect">
            <a:avLst/>
          </a:prstGeom>
        </p:spPr>
      </p:pic>
      <p:pic>
        <p:nvPicPr>
          <p:cNvPr id="11" name="Picture 10"/>
          <p:cNvPicPr/>
          <p:nvPr/>
        </p:nvPicPr>
        <p:blipFill>
          <a:blip r:embed="rId5"/>
          <a:stretch>
            <a:fillRect/>
          </a:stretch>
        </p:blipFill>
        <p:spPr>
          <a:xfrm>
            <a:off x="4095482" y="2678806"/>
            <a:ext cx="3567448" cy="1352282"/>
          </a:xfrm>
          <a:prstGeom prst="rect">
            <a:avLst/>
          </a:prstGeom>
        </p:spPr>
      </p:pic>
    </p:spTree>
    <p:extLst>
      <p:ext uri="{BB962C8B-B14F-4D97-AF65-F5344CB8AC3E}">
        <p14:creationId xmlns:p14="http://schemas.microsoft.com/office/powerpoint/2010/main" val="178021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W" sz="6000" b="1" dirty="0" smtClean="0"/>
              <a:t>WARNING</a:t>
            </a:r>
            <a:endParaRPr lang="en-ZW" sz="6000" b="1" dirty="0"/>
          </a:p>
        </p:txBody>
      </p:sp>
      <p:sp>
        <p:nvSpPr>
          <p:cNvPr id="3" name="Content Placeholder 2"/>
          <p:cNvSpPr>
            <a:spLocks noGrp="1"/>
          </p:cNvSpPr>
          <p:nvPr>
            <p:ph idx="1"/>
          </p:nvPr>
        </p:nvSpPr>
        <p:spPr/>
        <p:txBody>
          <a:bodyPr/>
          <a:lstStyle/>
          <a:p>
            <a:pPr marL="0" indent="0" algn="ctr">
              <a:buNone/>
            </a:pPr>
            <a:endParaRPr lang="en-ZW" dirty="0" smtClean="0"/>
          </a:p>
          <a:p>
            <a:pPr marL="0" indent="0">
              <a:buNone/>
            </a:pPr>
            <a:endParaRPr lang="en-ZW" dirty="0"/>
          </a:p>
          <a:p>
            <a:pPr marL="0" indent="0">
              <a:buNone/>
            </a:pPr>
            <a:r>
              <a:rPr lang="en-ZW" b="1" dirty="0" err="1" smtClean="0"/>
              <a:t>Tenderite</a:t>
            </a:r>
            <a:r>
              <a:rPr lang="en-ZW" b="1" dirty="0" smtClean="0"/>
              <a:t>, </a:t>
            </a:r>
            <a:r>
              <a:rPr lang="en-ZW" b="1" dirty="0" err="1" smtClean="0"/>
              <a:t>Cvpul</a:t>
            </a:r>
            <a:r>
              <a:rPr lang="en-ZW" b="1" dirty="0" smtClean="0"/>
              <a:t>, </a:t>
            </a:r>
            <a:r>
              <a:rPr lang="en-ZW" b="1" dirty="0" err="1" smtClean="0"/>
              <a:t>Buypul</a:t>
            </a:r>
            <a:r>
              <a:rPr lang="en-ZW" b="1" dirty="0" smtClean="0"/>
              <a:t>, </a:t>
            </a:r>
            <a:r>
              <a:rPr lang="en-ZW" b="1" dirty="0" err="1" smtClean="0"/>
              <a:t>Svcpul</a:t>
            </a:r>
            <a:r>
              <a:rPr lang="en-ZW" b="1" dirty="0" smtClean="0"/>
              <a:t>, </a:t>
            </a:r>
            <a:r>
              <a:rPr lang="en-ZW" b="1" dirty="0" err="1" smtClean="0"/>
              <a:t>Meritenda</a:t>
            </a:r>
            <a:r>
              <a:rPr lang="en-ZW" b="1" dirty="0" smtClean="0"/>
              <a:t> and </a:t>
            </a:r>
            <a:r>
              <a:rPr lang="en-ZW" b="1" dirty="0" err="1" smtClean="0"/>
              <a:t>Integritrefu</a:t>
            </a:r>
            <a:r>
              <a:rPr lang="en-ZW" b="1" dirty="0" smtClean="0"/>
              <a:t> are patented software procedures and trademarks of Products &amp; Services Bureau Ltd. All rights are reserved and any unauthorised copyright or use of the procedures or </a:t>
            </a:r>
            <a:r>
              <a:rPr lang="en-ZW" b="1" dirty="0" smtClean="0"/>
              <a:t>part thereof or republication </a:t>
            </a:r>
            <a:r>
              <a:rPr lang="en-ZW" b="1" dirty="0" smtClean="0"/>
              <a:t>is strictly prohibited.   </a:t>
            </a:r>
          </a:p>
        </p:txBody>
      </p:sp>
    </p:spTree>
    <p:extLst>
      <p:ext uri="{BB962C8B-B14F-4D97-AF65-F5344CB8AC3E}">
        <p14:creationId xmlns:p14="http://schemas.microsoft.com/office/powerpoint/2010/main" val="326508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4B6A95C8-21EB-432B-9D2E-2F0C27E0F0BF}"/>
              </a:ext>
            </a:extLst>
          </p:cNvPr>
          <p:cNvSpPr/>
          <p:nvPr/>
        </p:nvSpPr>
        <p:spPr>
          <a:xfrm>
            <a:off x="7587517" y="1758106"/>
            <a:ext cx="3413402" cy="2750302"/>
          </a:xfrm>
          <a:prstGeom prst="wedgeEllipseCallout">
            <a:avLst>
              <a:gd name="adj1" fmla="val -6977"/>
              <a:gd name="adj2" fmla="val 74203"/>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CED40C8-6076-48B9-BB10-8E0ED2937E9E}"/>
              </a:ext>
            </a:extLst>
          </p:cNvPr>
          <p:cNvSpPr/>
          <p:nvPr/>
        </p:nvSpPr>
        <p:spPr>
          <a:xfrm>
            <a:off x="7728713" y="5415141"/>
            <a:ext cx="3390391" cy="421868"/>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8E03F8A-57B1-4B45-A4D3-3DD15309444F}"/>
              </a:ext>
            </a:extLst>
          </p:cNvPr>
          <p:cNvSpPr txBox="1"/>
          <p:nvPr/>
        </p:nvSpPr>
        <p:spPr>
          <a:xfrm>
            <a:off x="1129597" y="2723304"/>
            <a:ext cx="613073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u="none" strike="noStrike" kern="1200" cap="none" spc="0" normalizeH="0" baseline="0" noProof="0" dirty="0" smtClean="0">
                <a:ln>
                  <a:noFill/>
                </a:ln>
                <a:effectLst/>
                <a:uLnTx/>
                <a:uFillTx/>
                <a:latin typeface="Noto Sans" panose="020B0502040504020204" pitchFamily="34"/>
                <a:ea typeface="Noto Sans" panose="020B0502040504020204" pitchFamily="34"/>
                <a:cs typeface="Noto Sans" panose="020B0502040504020204" pitchFamily="34"/>
              </a:rPr>
              <a:t>Who</a:t>
            </a:r>
            <a:r>
              <a:rPr kumimoji="0" lang="en-US" sz="5000" b="1" u="none" strike="noStrike" kern="1200" cap="none" spc="0" normalizeH="0" noProof="0" dirty="0" smtClean="0">
                <a:ln>
                  <a:noFill/>
                </a:ln>
                <a:effectLst/>
                <a:uLnTx/>
                <a:uFillTx/>
                <a:latin typeface="Noto Sans" panose="020B0502040504020204" pitchFamily="34"/>
                <a:ea typeface="Noto Sans" panose="020B0502040504020204" pitchFamily="34"/>
                <a:cs typeface="Noto Sans" panose="020B0502040504020204" pitchFamily="34"/>
              </a:rPr>
              <a:t> </a:t>
            </a:r>
            <a:r>
              <a:rPr lang="en-US" sz="5000" b="1" dirty="0" smtClean="0">
                <a:latin typeface="Noto Sans" panose="020B0502040504020204" pitchFamily="34"/>
                <a:ea typeface="Noto Sans" panose="020B0502040504020204" pitchFamily="34"/>
                <a:cs typeface="Noto Sans" panose="020B0502040504020204" pitchFamily="34"/>
              </a:rPr>
              <a:t>Are We</a:t>
            </a:r>
            <a:endParaRPr kumimoji="0" lang="en-US" sz="5000" b="1"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ACCD83F1-03EF-4457-80AA-CAB8FA0FE9A7}"/>
              </a:ext>
            </a:extLst>
          </p:cNvPr>
          <p:cNvSpPr txBox="1"/>
          <p:nvPr/>
        </p:nvSpPr>
        <p:spPr>
          <a:xfrm>
            <a:off x="8009642" y="1799974"/>
            <a:ext cx="2569151" cy="27084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0" b="1" dirty="0">
                <a:solidFill>
                  <a:srgbClr val="FFFFFF"/>
                </a:solidFill>
                <a:latin typeface="Noto Sans" panose="020B0502040504020204" pitchFamily="34"/>
                <a:ea typeface="Noto Sans" panose="020B0502040504020204" pitchFamily="34"/>
                <a:cs typeface="Noto Sans" panose="020B0502040504020204" pitchFamily="34"/>
              </a:rPr>
              <a:t>?</a:t>
            </a:r>
            <a:endParaRPr kumimoji="0" lang="en-US" sz="17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60519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B0A9C50-B290-4C30-A65A-9D7AB111D154}"/>
              </a:ext>
            </a:extLst>
          </p:cNvPr>
          <p:cNvSpPr txBox="1"/>
          <p:nvPr/>
        </p:nvSpPr>
        <p:spPr>
          <a:xfrm>
            <a:off x="1210872" y="262285"/>
            <a:ext cx="6165354" cy="1631216"/>
          </a:xfrm>
          <a:prstGeom prst="rect">
            <a:avLst/>
          </a:prstGeom>
          <a:noFill/>
        </p:spPr>
        <p:txBody>
          <a:bodyPr wrap="square" rtlCol="0">
            <a:spAutoFit/>
          </a:bodyPr>
          <a:lstStyle/>
          <a:p>
            <a:pPr>
              <a:defRPr/>
            </a:pPr>
            <a:r>
              <a:rPr lang="en-US" sz="5000" b="1" dirty="0" smtClean="0">
                <a:latin typeface="Noto Sans" panose="020B0502040504020204" pitchFamily="34"/>
                <a:ea typeface="Noto Sans" panose="020B0502040504020204" pitchFamily="34"/>
                <a:cs typeface="Noto Sans" panose="020B0502040504020204" pitchFamily="34"/>
              </a:rPr>
              <a:t>Broker of:           Goods &amp; Services</a:t>
            </a:r>
            <a:endParaRPr lang="en-US" sz="5000" b="1" dirty="0">
              <a:latin typeface="Noto Sans" panose="020B0502040504020204" pitchFamily="3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8016977A-112F-4154-95F5-0608714FBFEE}"/>
              </a:ext>
            </a:extLst>
          </p:cNvPr>
          <p:cNvSpPr txBox="1"/>
          <p:nvPr/>
        </p:nvSpPr>
        <p:spPr>
          <a:xfrm>
            <a:off x="1418590" y="3961582"/>
            <a:ext cx="5125920" cy="1631216"/>
          </a:xfrm>
          <a:prstGeom prst="rect">
            <a:avLst/>
          </a:prstGeom>
          <a:noFill/>
        </p:spPr>
        <p:txBody>
          <a:bodyPr wrap="square" rtlCol="0">
            <a:spAutoFit/>
          </a:bodyPr>
          <a:lstStyle/>
          <a:p>
            <a:pPr algn="just">
              <a:defRPr/>
            </a:pPr>
            <a:r>
              <a:rPr lang="en-US" sz="1500" dirty="0" smtClean="0">
                <a:latin typeface="Open Sans" panose="020B0606030504020204" pitchFamily="34" charset="0"/>
              </a:rPr>
              <a:t> </a:t>
            </a:r>
            <a:r>
              <a:rPr lang="en-US" sz="2000" b="1" dirty="0" smtClean="0">
                <a:latin typeface="Open Sans" panose="020B0606030504020204" pitchFamily="34" charset="0"/>
              </a:rPr>
              <a:t>PSB </a:t>
            </a:r>
            <a:r>
              <a:rPr lang="en-US" sz="2000" b="1" dirty="0" smtClean="0">
                <a:latin typeface="Open Sans" panose="020B0606030504020204" pitchFamily="34" charset="0"/>
              </a:rPr>
              <a:t>is a broker of goods </a:t>
            </a:r>
            <a:r>
              <a:rPr lang="en-US" sz="2000" b="1" dirty="0">
                <a:latin typeface="Open Sans" panose="020B0606030504020204" pitchFamily="34" charset="0"/>
              </a:rPr>
              <a:t>and services </a:t>
            </a:r>
            <a:r>
              <a:rPr lang="en-US" sz="2000" b="1" dirty="0" smtClean="0">
                <a:latin typeface="Open Sans" panose="020B0606030504020204" pitchFamily="34" charset="0"/>
              </a:rPr>
              <a:t>  </a:t>
            </a:r>
            <a:r>
              <a:rPr lang="en-US" sz="2000" b="1" dirty="0">
                <a:latin typeface="Open Sans" panose="020B0606030504020204" pitchFamily="34" charset="0"/>
              </a:rPr>
              <a:t>with the primary </a:t>
            </a:r>
            <a:r>
              <a:rPr lang="en-US" sz="2000" b="1" dirty="0" smtClean="0">
                <a:latin typeface="Open Sans" panose="020B0606030504020204" pitchFamily="34" charset="0"/>
              </a:rPr>
              <a:t>objective </a:t>
            </a:r>
            <a:r>
              <a:rPr lang="en-US" sz="2000" b="1" dirty="0">
                <a:latin typeface="Open Sans" panose="020B0606030504020204" pitchFamily="34" charset="0"/>
              </a:rPr>
              <a:t>of preventing occurrence of corrupt </a:t>
            </a:r>
            <a:r>
              <a:rPr lang="en-US" sz="2000" b="1" dirty="0" smtClean="0">
                <a:latin typeface="Open Sans" panose="020B0606030504020204" pitchFamily="34" charset="0"/>
              </a:rPr>
              <a:t>and fraudulent practices</a:t>
            </a:r>
            <a:r>
              <a:rPr lang="en-US" sz="2000" b="1" dirty="0">
                <a:latin typeface="Open Sans" panose="020B0606030504020204" pitchFamily="34" charset="0"/>
              </a:rPr>
              <a:t>, and rendering a society of equal opportunities for </a:t>
            </a:r>
            <a:r>
              <a:rPr lang="en-US" sz="2000" b="1" dirty="0" smtClean="0">
                <a:latin typeface="Open Sans" panose="020B0606030504020204" pitchFamily="34" charset="0"/>
              </a:rPr>
              <a:t>all</a:t>
            </a:r>
            <a:r>
              <a:rPr lang="en-US" sz="2000" b="1" dirty="0">
                <a:latin typeface="Open Sans" panose="020B0606030504020204" pitchFamily="34" charset="0"/>
              </a:rPr>
              <a:t>.</a:t>
            </a:r>
            <a:endParaRPr lang="en-GB" sz="2000" b="1" dirty="0">
              <a:latin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408" y="1966341"/>
            <a:ext cx="4245863" cy="3184397"/>
          </a:xfrm>
          <a:prstGeom prst="rect">
            <a:avLst/>
          </a:prstGeom>
        </p:spPr>
      </p:pic>
    </p:spTree>
    <p:extLst>
      <p:ext uri="{BB962C8B-B14F-4D97-AF65-F5344CB8AC3E}">
        <p14:creationId xmlns:p14="http://schemas.microsoft.com/office/powerpoint/2010/main" val="3998011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6DBA7B5A-04A5-4A7F-8577-797057EA9D5E}"/>
              </a:ext>
            </a:extLst>
          </p:cNvPr>
          <p:cNvSpPr/>
          <p:nvPr/>
        </p:nvSpPr>
        <p:spPr>
          <a:xfrm>
            <a:off x="9903314" y="2440895"/>
            <a:ext cx="549771" cy="5497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016977A-112F-4154-95F5-0608714FBFEE}"/>
              </a:ext>
            </a:extLst>
          </p:cNvPr>
          <p:cNvSpPr txBox="1"/>
          <p:nvPr/>
        </p:nvSpPr>
        <p:spPr>
          <a:xfrm>
            <a:off x="1153047" y="4492896"/>
            <a:ext cx="2066404" cy="2169825"/>
          </a:xfrm>
          <a:prstGeom prst="rect">
            <a:avLst/>
          </a:prstGeom>
          <a:noFill/>
        </p:spPr>
        <p:txBody>
          <a:bodyPr wrap="square" rtlCol="0">
            <a:spAutoFit/>
          </a:bodyPr>
          <a:lstStyle/>
          <a:p>
            <a:pPr algn="just"/>
            <a:r>
              <a:rPr lang="en-US" sz="1500" dirty="0">
                <a:latin typeface="Open Sans" panose="020B0606030504020204"/>
              </a:rPr>
              <a:t>To restore governance integrity through elimination of </a:t>
            </a:r>
            <a:r>
              <a:rPr lang="en-US" sz="1500" dirty="0" smtClean="0">
                <a:latin typeface="Open Sans" panose="020B0606030504020204"/>
              </a:rPr>
              <a:t>corrupt and fraudulent </a:t>
            </a:r>
            <a:r>
              <a:rPr lang="en-US" sz="1500" dirty="0">
                <a:latin typeface="Open Sans" panose="020B0606030504020204"/>
              </a:rPr>
              <a:t>practices, and create an environment of equal opportunities for all at all levels of society within Malawi and the </a:t>
            </a:r>
            <a:r>
              <a:rPr lang="en-US" sz="1500" dirty="0" smtClean="0">
                <a:latin typeface="Open Sans" panose="020B0606030504020204"/>
              </a:rPr>
              <a:t>globe.</a:t>
            </a:r>
            <a:endParaRPr lang="en-US" sz="1500" dirty="0">
              <a:latin typeface="Open Sans" panose="020B0606030504020204"/>
            </a:endParaRPr>
          </a:p>
        </p:txBody>
      </p:sp>
      <p:sp>
        <p:nvSpPr>
          <p:cNvPr id="78" name="TextBox 77">
            <a:extLst>
              <a:ext uri="{FF2B5EF4-FFF2-40B4-BE49-F238E27FC236}">
                <a16:creationId xmlns:a16="http://schemas.microsoft.com/office/drawing/2014/main" id="{4B47E0F5-768A-42E9-B449-AD617E3E9D0E}"/>
              </a:ext>
            </a:extLst>
          </p:cNvPr>
          <p:cNvSpPr txBox="1"/>
          <p:nvPr/>
        </p:nvSpPr>
        <p:spPr>
          <a:xfrm>
            <a:off x="1064149" y="3690979"/>
            <a:ext cx="21553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Mission</a:t>
            </a:r>
          </a:p>
        </p:txBody>
      </p:sp>
      <p:sp>
        <p:nvSpPr>
          <p:cNvPr id="43" name="TextBox 42">
            <a:extLst>
              <a:ext uri="{FF2B5EF4-FFF2-40B4-BE49-F238E27FC236}">
                <a16:creationId xmlns:a16="http://schemas.microsoft.com/office/drawing/2014/main" id="{8016977A-112F-4154-95F5-0608714FBFEE}"/>
              </a:ext>
            </a:extLst>
          </p:cNvPr>
          <p:cNvSpPr txBox="1"/>
          <p:nvPr/>
        </p:nvSpPr>
        <p:spPr>
          <a:xfrm>
            <a:off x="3772423" y="4492896"/>
            <a:ext cx="199020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effectLst/>
                <a:uLnTx/>
                <a:uFillTx/>
                <a:latin typeface="Open Sans" panose="020B0606030504020204"/>
                <a:ea typeface="Noto Sans" panose="020B0502040504020204" pitchFamily="34"/>
                <a:cs typeface="Noto Sans" panose="020B0502040504020204" pitchFamily="34"/>
              </a:rPr>
              <a:t>To</a:t>
            </a:r>
            <a:r>
              <a:rPr kumimoji="0" lang="en-GB" sz="1500" b="0" i="0" u="none" strike="noStrike" kern="1200" cap="none" spc="0" normalizeH="0" noProof="0" dirty="0" smtClean="0">
                <a:ln>
                  <a:noFill/>
                </a:ln>
                <a:effectLst/>
                <a:uLnTx/>
                <a:uFillTx/>
                <a:latin typeface="Open Sans" panose="020B0606030504020204"/>
                <a:ea typeface="Noto Sans" panose="020B0502040504020204" pitchFamily="34"/>
                <a:cs typeface="Noto Sans" panose="020B0502040504020204" pitchFamily="34"/>
              </a:rPr>
              <a:t> </a:t>
            </a:r>
            <a:r>
              <a:rPr lang="en-GB" sz="1500" dirty="0" smtClean="0">
                <a:latin typeface="Open Sans" panose="020B0606030504020204"/>
                <a:ea typeface="Noto Sans" panose="020B0502040504020204" pitchFamily="34"/>
                <a:cs typeface="Noto Sans" panose="020B0502040504020204" pitchFamily="34"/>
              </a:rPr>
              <a:t>eliminate</a:t>
            </a:r>
            <a:r>
              <a:rPr kumimoji="0" lang="en-GB" sz="1500" b="0" i="0" u="none" strike="noStrike" kern="1200" cap="none" spc="0" normalizeH="0" baseline="0" noProof="0" dirty="0" smtClean="0">
                <a:ln>
                  <a:noFill/>
                </a:ln>
                <a:effectLst/>
                <a:uLnTx/>
                <a:uFillTx/>
                <a:latin typeface="Open Sans" panose="020B0606030504020204"/>
                <a:ea typeface="Noto Sans" panose="020B0502040504020204" pitchFamily="34"/>
                <a:cs typeface="Noto Sans" panose="020B0502040504020204" pitchFamily="34"/>
              </a:rPr>
              <a:t> </a:t>
            </a:r>
            <a:r>
              <a:rPr kumimoji="0" lang="en-GB" sz="1500" b="0" i="0" u="none" strike="noStrike" kern="1200" cap="none" spc="0" normalizeH="0" baseline="0" noProof="0" dirty="0" smtClean="0">
                <a:ln>
                  <a:noFill/>
                </a:ln>
                <a:effectLst/>
                <a:uLnTx/>
                <a:uFillTx/>
                <a:latin typeface="Open Sans" panose="020B0606030504020204"/>
                <a:ea typeface="Noto Sans" panose="020B0502040504020204" pitchFamily="34"/>
                <a:cs typeface="Noto Sans" panose="020B0502040504020204" pitchFamily="34"/>
              </a:rPr>
              <a:t>corruption and </a:t>
            </a:r>
            <a:r>
              <a:rPr lang="en-GB" sz="1500" dirty="0" smtClean="0">
                <a:latin typeface="Open Sans" panose="020B0606030504020204"/>
                <a:ea typeface="Noto Sans" panose="020B0502040504020204" pitchFamily="34"/>
                <a:cs typeface="Noto Sans" panose="020B0502040504020204" pitchFamily="34"/>
              </a:rPr>
              <a:t>promote</a:t>
            </a:r>
            <a:r>
              <a:rPr kumimoji="0" lang="en-GB" sz="1500" b="0" i="0" u="none" strike="noStrike" kern="1200" cap="none" spc="0" normalizeH="0" baseline="0" noProof="0" dirty="0" smtClean="0">
                <a:ln>
                  <a:noFill/>
                </a:ln>
                <a:effectLst/>
                <a:uLnTx/>
                <a:uFillTx/>
                <a:latin typeface="Open Sans" panose="020B0606030504020204"/>
                <a:ea typeface="Noto Sans" panose="020B0502040504020204" pitchFamily="34"/>
                <a:cs typeface="Noto Sans" panose="020B0502040504020204" pitchFamily="34"/>
              </a:rPr>
              <a:t> </a:t>
            </a:r>
            <a:r>
              <a:rPr lang="en-GB" sz="1500" dirty="0" smtClean="0">
                <a:latin typeface="Open Sans" panose="020B0606030504020204"/>
                <a:ea typeface="Noto Sans" panose="020B0502040504020204" pitchFamily="34"/>
                <a:cs typeface="Noto Sans" panose="020B0502040504020204" pitchFamily="34"/>
              </a:rPr>
              <a:t>equality</a:t>
            </a:r>
            <a:r>
              <a:rPr kumimoji="0" lang="en-GB" sz="1500" b="0" i="0" u="none" strike="noStrike" kern="1200" cap="none" spc="0" normalizeH="0" noProof="0" dirty="0" smtClean="0">
                <a:ln>
                  <a:noFill/>
                </a:ln>
                <a:effectLst/>
                <a:uLnTx/>
                <a:uFillTx/>
                <a:latin typeface="Open Sans" panose="020B0606030504020204"/>
                <a:ea typeface="Noto Sans" panose="020B0502040504020204" pitchFamily="34"/>
                <a:cs typeface="Noto Sans" panose="020B0502040504020204" pitchFamily="34"/>
              </a:rPr>
              <a:t> in Malawi and across the globe.</a:t>
            </a:r>
            <a:endParaRPr kumimoji="0" lang="en-GB" sz="1500" b="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4B47E0F5-768A-42E9-B449-AD617E3E9D0E}"/>
              </a:ext>
            </a:extLst>
          </p:cNvPr>
          <p:cNvSpPr txBox="1"/>
          <p:nvPr/>
        </p:nvSpPr>
        <p:spPr>
          <a:xfrm>
            <a:off x="3864499" y="3690979"/>
            <a:ext cx="1850500" cy="707886"/>
          </a:xfrm>
          <a:prstGeom prst="rect">
            <a:avLst/>
          </a:prstGeom>
          <a:noFill/>
        </p:spPr>
        <p:txBody>
          <a:bodyPr wrap="square" rtlCol="0">
            <a:spAutoFit/>
          </a:bodyPr>
          <a:lstStyle/>
          <a:p>
            <a:pPr lvl="0" algn="ctr">
              <a:defRPr/>
            </a:pPr>
            <a:r>
              <a:rPr lang="en-US" sz="4000" b="1" dirty="0">
                <a:latin typeface="Noto Sans" panose="020B0502040504020204" pitchFamily="34"/>
                <a:ea typeface="Noto Sans" panose="020B0502040504020204" pitchFamily="34"/>
                <a:cs typeface="Noto Sans" panose="020B0502040504020204" pitchFamily="34"/>
              </a:rPr>
              <a:t>Goal</a:t>
            </a:r>
          </a:p>
        </p:txBody>
      </p:sp>
      <p:sp>
        <p:nvSpPr>
          <p:cNvPr id="45" name="TextBox 44">
            <a:extLst>
              <a:ext uri="{FF2B5EF4-FFF2-40B4-BE49-F238E27FC236}">
                <a16:creationId xmlns:a16="http://schemas.microsoft.com/office/drawing/2014/main" id="{8016977A-112F-4154-95F5-0608714FBFEE}"/>
              </a:ext>
            </a:extLst>
          </p:cNvPr>
          <p:cNvSpPr txBox="1"/>
          <p:nvPr/>
        </p:nvSpPr>
        <p:spPr>
          <a:xfrm>
            <a:off x="6480698" y="4492896"/>
            <a:ext cx="1990202" cy="1015663"/>
          </a:xfrm>
          <a:prstGeom prst="rect">
            <a:avLst/>
          </a:prstGeom>
          <a:noFill/>
        </p:spPr>
        <p:txBody>
          <a:bodyPr wrap="square" rtlCol="0">
            <a:spAutoFit/>
          </a:bodyPr>
          <a:lstStyle/>
          <a:p>
            <a:pPr lvl="0" algn="just">
              <a:defRPr/>
            </a:pPr>
            <a:r>
              <a:rPr lang="en-US" sz="1500" dirty="0" smtClean="0">
                <a:latin typeface="Open Sans" panose="020B0606030504020204"/>
              </a:rPr>
              <a:t>To develop </a:t>
            </a:r>
            <a:r>
              <a:rPr lang="en-US" sz="1500" dirty="0">
                <a:latin typeface="Open Sans" panose="020B0606030504020204"/>
              </a:rPr>
              <a:t>procedures </a:t>
            </a:r>
            <a:r>
              <a:rPr lang="en-US" sz="1500" dirty="0" smtClean="0">
                <a:latin typeface="Open Sans" panose="020B0606030504020204"/>
              </a:rPr>
              <a:t>and software </a:t>
            </a:r>
            <a:r>
              <a:rPr lang="en-US" sz="1500" dirty="0">
                <a:latin typeface="Open Sans" panose="020B0606030504020204"/>
              </a:rPr>
              <a:t>applications </a:t>
            </a:r>
            <a:r>
              <a:rPr lang="en-US" sz="1500" dirty="0" smtClean="0">
                <a:latin typeface="Open Sans" panose="020B0606030504020204"/>
              </a:rPr>
              <a:t>that will eliminate corruption.</a:t>
            </a:r>
            <a:endParaRPr kumimoji="0" lang="en-GB" sz="1500" b="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4B47E0F5-768A-42E9-B449-AD617E3E9D0E}"/>
              </a:ext>
            </a:extLst>
          </p:cNvPr>
          <p:cNvSpPr txBox="1"/>
          <p:nvPr/>
        </p:nvSpPr>
        <p:spPr>
          <a:xfrm>
            <a:off x="6408816" y="3690979"/>
            <a:ext cx="2378567" cy="707886"/>
          </a:xfrm>
          <a:prstGeom prst="rect">
            <a:avLst/>
          </a:prstGeom>
          <a:noFill/>
        </p:spPr>
        <p:txBody>
          <a:bodyPr wrap="square" rtlCol="0">
            <a:spAutoFit/>
          </a:bodyPr>
          <a:lstStyle/>
          <a:p>
            <a:pPr lvl="0" algn="ctr">
              <a:defRPr/>
            </a:pPr>
            <a:r>
              <a:rPr lang="en-US" sz="4000" b="1" dirty="0">
                <a:latin typeface="Noto Sans" panose="020B0502040504020204" pitchFamily="34"/>
                <a:ea typeface="Noto Sans" panose="020B0502040504020204" pitchFamily="34"/>
                <a:cs typeface="Noto Sans" panose="020B0502040504020204" pitchFamily="34"/>
              </a:rPr>
              <a:t>Strategy</a:t>
            </a:r>
          </a:p>
        </p:txBody>
      </p:sp>
      <p:sp>
        <p:nvSpPr>
          <p:cNvPr id="47" name="TextBox 46">
            <a:extLst>
              <a:ext uri="{FF2B5EF4-FFF2-40B4-BE49-F238E27FC236}">
                <a16:creationId xmlns:a16="http://schemas.microsoft.com/office/drawing/2014/main" id="{8016977A-112F-4154-95F5-0608714FBFEE}"/>
              </a:ext>
            </a:extLst>
          </p:cNvPr>
          <p:cNvSpPr txBox="1"/>
          <p:nvPr/>
        </p:nvSpPr>
        <p:spPr>
          <a:xfrm>
            <a:off x="9281048" y="4492896"/>
            <a:ext cx="1990202" cy="1015663"/>
          </a:xfrm>
          <a:prstGeom prst="rect">
            <a:avLst/>
          </a:prstGeom>
          <a:noFill/>
        </p:spPr>
        <p:txBody>
          <a:bodyPr wrap="square" rtlCol="0">
            <a:spAutoFit/>
          </a:bodyPr>
          <a:lstStyle/>
          <a:p>
            <a:pPr algn="just"/>
            <a:r>
              <a:rPr lang="en-US" sz="1500" dirty="0">
                <a:latin typeface="Open Sans" panose="020B0606030504020204"/>
              </a:rPr>
              <a:t>To be the most trusted broker of </a:t>
            </a:r>
            <a:r>
              <a:rPr lang="en-US" sz="1500" dirty="0" smtClean="0">
                <a:latin typeface="Open Sans" panose="020B0606030504020204"/>
              </a:rPr>
              <a:t>goods </a:t>
            </a:r>
            <a:r>
              <a:rPr lang="en-US" sz="1500" dirty="0">
                <a:latin typeface="Open Sans" panose="020B0606030504020204"/>
              </a:rPr>
              <a:t>and services in Malawi and on the </a:t>
            </a:r>
            <a:r>
              <a:rPr lang="en-US" sz="1500" dirty="0" smtClean="0">
                <a:latin typeface="Open Sans" panose="020B0606030504020204"/>
              </a:rPr>
              <a:t>globe.</a:t>
            </a:r>
            <a:endParaRPr lang="en-US" sz="1500" dirty="0">
              <a:latin typeface="Open Sans" panose="020B0606030504020204"/>
            </a:endParaRPr>
          </a:p>
        </p:txBody>
      </p:sp>
      <p:sp>
        <p:nvSpPr>
          <p:cNvPr id="48" name="TextBox 47">
            <a:extLst>
              <a:ext uri="{FF2B5EF4-FFF2-40B4-BE49-F238E27FC236}">
                <a16:creationId xmlns:a16="http://schemas.microsoft.com/office/drawing/2014/main" id="{4B47E0F5-768A-42E9-B449-AD617E3E9D0E}"/>
              </a:ext>
            </a:extLst>
          </p:cNvPr>
          <p:cNvSpPr txBox="1"/>
          <p:nvPr/>
        </p:nvSpPr>
        <p:spPr>
          <a:xfrm>
            <a:off x="9236599" y="3690979"/>
            <a:ext cx="1990202" cy="707886"/>
          </a:xfrm>
          <a:prstGeom prst="rect">
            <a:avLst/>
          </a:prstGeom>
          <a:noFill/>
        </p:spPr>
        <p:txBody>
          <a:bodyPr wrap="square" rtlCol="0">
            <a:spAutoFit/>
          </a:bodyPr>
          <a:lstStyle/>
          <a:p>
            <a:pPr lvl="0" algn="ctr">
              <a:defRPr/>
            </a:pPr>
            <a:r>
              <a:rPr lang="en-US" sz="4000" b="1" dirty="0">
                <a:latin typeface="Noto Sans" panose="020B0502040504020204" pitchFamily="34"/>
                <a:ea typeface="Noto Sans" panose="020B0502040504020204" pitchFamily="34"/>
                <a:cs typeface="Noto Sans" panose="020B0502040504020204" pitchFamily="34"/>
              </a:rPr>
              <a:t>Vision</a:t>
            </a:r>
          </a:p>
        </p:txBody>
      </p:sp>
      <p:grpSp>
        <p:nvGrpSpPr>
          <p:cNvPr id="50" name="Group 49"/>
          <p:cNvGrpSpPr/>
          <p:nvPr/>
        </p:nvGrpSpPr>
        <p:grpSpPr>
          <a:xfrm>
            <a:off x="1191148" y="1957480"/>
            <a:ext cx="1750029" cy="1519938"/>
            <a:chOff x="1111250" y="2736547"/>
            <a:chExt cx="3473207" cy="3016554"/>
          </a:xfrm>
        </p:grpSpPr>
        <p:sp>
          <p:nvSpPr>
            <p:cNvPr id="51" name="Freeform 50"/>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3"/>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5" name="Group 54"/>
          <p:cNvGrpSpPr/>
          <p:nvPr/>
        </p:nvGrpSpPr>
        <p:grpSpPr>
          <a:xfrm>
            <a:off x="4029058" y="1912364"/>
            <a:ext cx="1551417" cy="1633598"/>
            <a:chOff x="5995988" y="2712903"/>
            <a:chExt cx="2457450" cy="2587625"/>
          </a:xfrm>
        </p:grpSpPr>
        <p:sp>
          <p:nvSpPr>
            <p:cNvPr id="56" name="Freeform 55"/>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7"/>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p:nvPr/>
        </p:nvGrpSpPr>
        <p:grpSpPr>
          <a:xfrm>
            <a:off x="6873387" y="1912364"/>
            <a:ext cx="1204823" cy="1529858"/>
            <a:chOff x="1941513" y="3575050"/>
            <a:chExt cx="1565275" cy="1987551"/>
          </a:xfrm>
        </p:grpSpPr>
        <p:sp>
          <p:nvSpPr>
            <p:cNvPr id="60" name="Freeform 59"/>
            <p:cNvSpPr>
              <a:spLocks noEditPoints="1"/>
            </p:cNvSpPr>
            <p:nvPr/>
          </p:nvSpPr>
          <p:spPr bwMode="auto">
            <a:xfrm>
              <a:off x="1995488" y="3575050"/>
              <a:ext cx="1511300" cy="1646238"/>
            </a:xfrm>
            <a:custGeom>
              <a:avLst/>
              <a:gdLst>
                <a:gd name="T0" fmla="*/ 356 w 473"/>
                <a:gd name="T1" fmla="*/ 7 h 516"/>
                <a:gd name="T2" fmla="*/ 338 w 473"/>
                <a:gd name="T3" fmla="*/ 24 h 516"/>
                <a:gd name="T4" fmla="*/ 325 w 473"/>
                <a:gd name="T5" fmla="*/ 49 h 516"/>
                <a:gd name="T6" fmla="*/ 328 w 473"/>
                <a:gd name="T7" fmla="*/ 55 h 516"/>
                <a:gd name="T8" fmla="*/ 416 w 473"/>
                <a:gd name="T9" fmla="*/ 140 h 516"/>
                <a:gd name="T10" fmla="*/ 464 w 473"/>
                <a:gd name="T11" fmla="*/ 211 h 516"/>
                <a:gd name="T12" fmla="*/ 468 w 473"/>
                <a:gd name="T13" fmla="*/ 219 h 516"/>
                <a:gd name="T14" fmla="*/ 456 w 473"/>
                <a:gd name="T15" fmla="*/ 245 h 516"/>
                <a:gd name="T16" fmla="*/ 448 w 473"/>
                <a:gd name="T17" fmla="*/ 254 h 516"/>
                <a:gd name="T18" fmla="*/ 433 w 473"/>
                <a:gd name="T19" fmla="*/ 268 h 516"/>
                <a:gd name="T20" fmla="*/ 390 w 473"/>
                <a:gd name="T21" fmla="*/ 261 h 516"/>
                <a:gd name="T22" fmla="*/ 354 w 473"/>
                <a:gd name="T23" fmla="*/ 239 h 516"/>
                <a:gd name="T24" fmla="*/ 338 w 473"/>
                <a:gd name="T25" fmla="*/ 233 h 516"/>
                <a:gd name="T26" fmla="*/ 323 w 473"/>
                <a:gd name="T27" fmla="*/ 235 h 516"/>
                <a:gd name="T28" fmla="*/ 291 w 473"/>
                <a:gd name="T29" fmla="*/ 245 h 516"/>
                <a:gd name="T30" fmla="*/ 254 w 473"/>
                <a:gd name="T31" fmla="*/ 233 h 516"/>
                <a:gd name="T32" fmla="*/ 252 w 473"/>
                <a:gd name="T33" fmla="*/ 232 h 516"/>
                <a:gd name="T34" fmla="*/ 251 w 473"/>
                <a:gd name="T35" fmla="*/ 232 h 516"/>
                <a:gd name="T36" fmla="*/ 250 w 473"/>
                <a:gd name="T37" fmla="*/ 254 h 516"/>
                <a:gd name="T38" fmla="*/ 271 w 473"/>
                <a:gd name="T39" fmla="*/ 305 h 516"/>
                <a:gd name="T40" fmla="*/ 317 w 473"/>
                <a:gd name="T41" fmla="*/ 366 h 516"/>
                <a:gd name="T42" fmla="*/ 340 w 473"/>
                <a:gd name="T43" fmla="*/ 403 h 516"/>
                <a:gd name="T44" fmla="*/ 358 w 473"/>
                <a:gd name="T45" fmla="*/ 481 h 516"/>
                <a:gd name="T46" fmla="*/ 353 w 473"/>
                <a:gd name="T47" fmla="*/ 516 h 516"/>
                <a:gd name="T48" fmla="*/ 347 w 473"/>
                <a:gd name="T49" fmla="*/ 516 h 516"/>
                <a:gd name="T50" fmla="*/ 34 w 473"/>
                <a:gd name="T51" fmla="*/ 516 h 516"/>
                <a:gd name="T52" fmla="*/ 27 w 473"/>
                <a:gd name="T53" fmla="*/ 510 h 516"/>
                <a:gd name="T54" fmla="*/ 17 w 473"/>
                <a:gd name="T55" fmla="*/ 467 h 516"/>
                <a:gd name="T56" fmla="*/ 9 w 473"/>
                <a:gd name="T57" fmla="*/ 427 h 516"/>
                <a:gd name="T58" fmla="*/ 2 w 473"/>
                <a:gd name="T59" fmla="*/ 315 h 516"/>
                <a:gd name="T60" fmla="*/ 10 w 473"/>
                <a:gd name="T61" fmla="*/ 254 h 516"/>
                <a:gd name="T62" fmla="*/ 50 w 473"/>
                <a:gd name="T63" fmla="*/ 156 h 516"/>
                <a:gd name="T64" fmla="*/ 193 w 473"/>
                <a:gd name="T65" fmla="*/ 49 h 516"/>
                <a:gd name="T66" fmla="*/ 236 w 473"/>
                <a:gd name="T67" fmla="*/ 37 h 516"/>
                <a:gd name="T68" fmla="*/ 261 w 473"/>
                <a:gd name="T69" fmla="*/ 32 h 516"/>
                <a:gd name="T70" fmla="*/ 265 w 473"/>
                <a:gd name="T71" fmla="*/ 30 h 516"/>
                <a:gd name="T72" fmla="*/ 330 w 473"/>
                <a:gd name="T73" fmla="*/ 3 h 516"/>
                <a:gd name="T74" fmla="*/ 356 w 473"/>
                <a:gd name="T75" fmla="*/ 7 h 516"/>
                <a:gd name="T76" fmla="*/ 309 w 473"/>
                <a:gd name="T77" fmla="*/ 126 h 516"/>
                <a:gd name="T78" fmla="*/ 312 w 473"/>
                <a:gd name="T79" fmla="*/ 124 h 516"/>
                <a:gd name="T80" fmla="*/ 333 w 473"/>
                <a:gd name="T81" fmla="*/ 127 h 516"/>
                <a:gd name="T82" fmla="*/ 341 w 473"/>
                <a:gd name="T83" fmla="*/ 132 h 516"/>
                <a:gd name="T84" fmla="*/ 352 w 473"/>
                <a:gd name="T85" fmla="*/ 129 h 516"/>
                <a:gd name="T86" fmla="*/ 350 w 473"/>
                <a:gd name="T87" fmla="*/ 119 h 516"/>
                <a:gd name="T88" fmla="*/ 344 w 473"/>
                <a:gd name="T89" fmla="*/ 114 h 516"/>
                <a:gd name="T90" fmla="*/ 309 w 473"/>
                <a:gd name="T91" fmla="*/ 12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3" h="516">
                  <a:moveTo>
                    <a:pt x="356" y="7"/>
                  </a:moveTo>
                  <a:cubicBezTo>
                    <a:pt x="349" y="13"/>
                    <a:pt x="343" y="18"/>
                    <a:pt x="338" y="24"/>
                  </a:cubicBezTo>
                  <a:cubicBezTo>
                    <a:pt x="331" y="31"/>
                    <a:pt x="327" y="40"/>
                    <a:pt x="325" y="49"/>
                  </a:cubicBezTo>
                  <a:cubicBezTo>
                    <a:pt x="324" y="52"/>
                    <a:pt x="325" y="54"/>
                    <a:pt x="328" y="55"/>
                  </a:cubicBezTo>
                  <a:cubicBezTo>
                    <a:pt x="361" y="79"/>
                    <a:pt x="390" y="108"/>
                    <a:pt x="416" y="140"/>
                  </a:cubicBezTo>
                  <a:cubicBezTo>
                    <a:pt x="435" y="162"/>
                    <a:pt x="451" y="185"/>
                    <a:pt x="464" y="211"/>
                  </a:cubicBezTo>
                  <a:cubicBezTo>
                    <a:pt x="465" y="214"/>
                    <a:pt x="467" y="216"/>
                    <a:pt x="468" y="219"/>
                  </a:cubicBezTo>
                  <a:cubicBezTo>
                    <a:pt x="473" y="231"/>
                    <a:pt x="469" y="240"/>
                    <a:pt x="456" y="245"/>
                  </a:cubicBezTo>
                  <a:cubicBezTo>
                    <a:pt x="452" y="247"/>
                    <a:pt x="449" y="249"/>
                    <a:pt x="448" y="254"/>
                  </a:cubicBezTo>
                  <a:cubicBezTo>
                    <a:pt x="447" y="263"/>
                    <a:pt x="440" y="266"/>
                    <a:pt x="433" y="268"/>
                  </a:cubicBezTo>
                  <a:cubicBezTo>
                    <a:pt x="418" y="273"/>
                    <a:pt x="403" y="269"/>
                    <a:pt x="390" y="261"/>
                  </a:cubicBezTo>
                  <a:cubicBezTo>
                    <a:pt x="378" y="254"/>
                    <a:pt x="366" y="246"/>
                    <a:pt x="354" y="239"/>
                  </a:cubicBezTo>
                  <a:cubicBezTo>
                    <a:pt x="349" y="236"/>
                    <a:pt x="344" y="233"/>
                    <a:pt x="338" y="233"/>
                  </a:cubicBezTo>
                  <a:cubicBezTo>
                    <a:pt x="334" y="232"/>
                    <a:pt x="328" y="233"/>
                    <a:pt x="323" y="235"/>
                  </a:cubicBezTo>
                  <a:cubicBezTo>
                    <a:pt x="313" y="240"/>
                    <a:pt x="302" y="244"/>
                    <a:pt x="291" y="245"/>
                  </a:cubicBezTo>
                  <a:cubicBezTo>
                    <a:pt x="277" y="246"/>
                    <a:pt x="265" y="241"/>
                    <a:pt x="254" y="233"/>
                  </a:cubicBezTo>
                  <a:cubicBezTo>
                    <a:pt x="253" y="233"/>
                    <a:pt x="253" y="232"/>
                    <a:pt x="252" y="232"/>
                  </a:cubicBezTo>
                  <a:cubicBezTo>
                    <a:pt x="252" y="232"/>
                    <a:pt x="252" y="232"/>
                    <a:pt x="251" y="232"/>
                  </a:cubicBezTo>
                  <a:cubicBezTo>
                    <a:pt x="249" y="239"/>
                    <a:pt x="249" y="246"/>
                    <a:pt x="250" y="254"/>
                  </a:cubicBezTo>
                  <a:cubicBezTo>
                    <a:pt x="252" y="273"/>
                    <a:pt x="260" y="290"/>
                    <a:pt x="271" y="305"/>
                  </a:cubicBezTo>
                  <a:cubicBezTo>
                    <a:pt x="286" y="326"/>
                    <a:pt x="302" y="346"/>
                    <a:pt x="317" y="366"/>
                  </a:cubicBezTo>
                  <a:cubicBezTo>
                    <a:pt x="325" y="378"/>
                    <a:pt x="333" y="391"/>
                    <a:pt x="340" y="403"/>
                  </a:cubicBezTo>
                  <a:cubicBezTo>
                    <a:pt x="354" y="427"/>
                    <a:pt x="359" y="453"/>
                    <a:pt x="358" y="481"/>
                  </a:cubicBezTo>
                  <a:cubicBezTo>
                    <a:pt x="358" y="492"/>
                    <a:pt x="355" y="504"/>
                    <a:pt x="353" y="516"/>
                  </a:cubicBezTo>
                  <a:cubicBezTo>
                    <a:pt x="350" y="516"/>
                    <a:pt x="349" y="516"/>
                    <a:pt x="347" y="516"/>
                  </a:cubicBezTo>
                  <a:cubicBezTo>
                    <a:pt x="243" y="516"/>
                    <a:pt x="138" y="516"/>
                    <a:pt x="34" y="516"/>
                  </a:cubicBezTo>
                  <a:cubicBezTo>
                    <a:pt x="30" y="516"/>
                    <a:pt x="28" y="515"/>
                    <a:pt x="27" y="510"/>
                  </a:cubicBezTo>
                  <a:cubicBezTo>
                    <a:pt x="24" y="496"/>
                    <a:pt x="20" y="482"/>
                    <a:pt x="17" y="467"/>
                  </a:cubicBezTo>
                  <a:cubicBezTo>
                    <a:pt x="14" y="454"/>
                    <a:pt x="11" y="440"/>
                    <a:pt x="9" y="427"/>
                  </a:cubicBezTo>
                  <a:cubicBezTo>
                    <a:pt x="3" y="390"/>
                    <a:pt x="0" y="353"/>
                    <a:pt x="2" y="315"/>
                  </a:cubicBezTo>
                  <a:cubicBezTo>
                    <a:pt x="3" y="295"/>
                    <a:pt x="5" y="274"/>
                    <a:pt x="10" y="254"/>
                  </a:cubicBezTo>
                  <a:cubicBezTo>
                    <a:pt x="17" y="219"/>
                    <a:pt x="30" y="186"/>
                    <a:pt x="50" y="156"/>
                  </a:cubicBezTo>
                  <a:cubicBezTo>
                    <a:pt x="59" y="143"/>
                    <a:pt x="106" y="84"/>
                    <a:pt x="193" y="49"/>
                  </a:cubicBezTo>
                  <a:cubicBezTo>
                    <a:pt x="207" y="44"/>
                    <a:pt x="221" y="41"/>
                    <a:pt x="236" y="37"/>
                  </a:cubicBezTo>
                  <a:cubicBezTo>
                    <a:pt x="244" y="35"/>
                    <a:pt x="253" y="34"/>
                    <a:pt x="261" y="32"/>
                  </a:cubicBezTo>
                  <a:cubicBezTo>
                    <a:pt x="262" y="32"/>
                    <a:pt x="264" y="31"/>
                    <a:pt x="265" y="30"/>
                  </a:cubicBezTo>
                  <a:cubicBezTo>
                    <a:pt x="282" y="9"/>
                    <a:pt x="304" y="0"/>
                    <a:pt x="330" y="3"/>
                  </a:cubicBezTo>
                  <a:cubicBezTo>
                    <a:pt x="338" y="4"/>
                    <a:pt x="346" y="6"/>
                    <a:pt x="356" y="7"/>
                  </a:cubicBezTo>
                  <a:close/>
                  <a:moveTo>
                    <a:pt x="309" y="126"/>
                  </a:moveTo>
                  <a:cubicBezTo>
                    <a:pt x="311" y="125"/>
                    <a:pt x="311" y="125"/>
                    <a:pt x="312" y="124"/>
                  </a:cubicBezTo>
                  <a:cubicBezTo>
                    <a:pt x="320" y="119"/>
                    <a:pt x="326" y="121"/>
                    <a:pt x="333" y="127"/>
                  </a:cubicBezTo>
                  <a:cubicBezTo>
                    <a:pt x="335" y="129"/>
                    <a:pt x="338" y="131"/>
                    <a:pt x="341" y="132"/>
                  </a:cubicBezTo>
                  <a:cubicBezTo>
                    <a:pt x="346" y="134"/>
                    <a:pt x="350" y="132"/>
                    <a:pt x="352" y="129"/>
                  </a:cubicBezTo>
                  <a:cubicBezTo>
                    <a:pt x="355" y="125"/>
                    <a:pt x="353" y="121"/>
                    <a:pt x="350" y="119"/>
                  </a:cubicBezTo>
                  <a:cubicBezTo>
                    <a:pt x="349" y="117"/>
                    <a:pt x="347" y="115"/>
                    <a:pt x="344" y="114"/>
                  </a:cubicBezTo>
                  <a:cubicBezTo>
                    <a:pt x="334" y="110"/>
                    <a:pt x="316" y="115"/>
                    <a:pt x="309" y="1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60"/>
            <p:cNvSpPr>
              <a:spLocks/>
            </p:cNvSpPr>
            <p:nvPr/>
          </p:nvSpPr>
          <p:spPr bwMode="auto">
            <a:xfrm>
              <a:off x="1941513" y="5310188"/>
              <a:ext cx="1312863" cy="252413"/>
            </a:xfrm>
            <a:custGeom>
              <a:avLst/>
              <a:gdLst>
                <a:gd name="T0" fmla="*/ 0 w 411"/>
                <a:gd name="T1" fmla="*/ 0 h 79"/>
                <a:gd name="T2" fmla="*/ 411 w 411"/>
                <a:gd name="T3" fmla="*/ 0 h 79"/>
                <a:gd name="T4" fmla="*/ 411 w 411"/>
                <a:gd name="T5" fmla="*/ 4 h 79"/>
                <a:gd name="T6" fmla="*/ 411 w 411"/>
                <a:gd name="T7" fmla="*/ 69 h 79"/>
                <a:gd name="T8" fmla="*/ 402 w 411"/>
                <a:gd name="T9" fmla="*/ 79 h 79"/>
                <a:gd name="T10" fmla="*/ 282 w 411"/>
                <a:gd name="T11" fmla="*/ 79 h 79"/>
                <a:gd name="T12" fmla="*/ 6 w 411"/>
                <a:gd name="T13" fmla="*/ 79 h 79"/>
                <a:gd name="T14" fmla="*/ 0 w 411"/>
                <a:gd name="T15" fmla="*/ 79 h 79"/>
                <a:gd name="T16" fmla="*/ 0 w 411"/>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79">
                  <a:moveTo>
                    <a:pt x="0" y="0"/>
                  </a:moveTo>
                  <a:cubicBezTo>
                    <a:pt x="137" y="0"/>
                    <a:pt x="274" y="0"/>
                    <a:pt x="411" y="0"/>
                  </a:cubicBezTo>
                  <a:cubicBezTo>
                    <a:pt x="411" y="1"/>
                    <a:pt x="411" y="3"/>
                    <a:pt x="411" y="4"/>
                  </a:cubicBezTo>
                  <a:cubicBezTo>
                    <a:pt x="411" y="26"/>
                    <a:pt x="411" y="47"/>
                    <a:pt x="411" y="69"/>
                  </a:cubicBezTo>
                  <a:cubicBezTo>
                    <a:pt x="411" y="79"/>
                    <a:pt x="411" y="79"/>
                    <a:pt x="402" y="79"/>
                  </a:cubicBezTo>
                  <a:cubicBezTo>
                    <a:pt x="362" y="79"/>
                    <a:pt x="322" y="79"/>
                    <a:pt x="282" y="79"/>
                  </a:cubicBezTo>
                  <a:cubicBezTo>
                    <a:pt x="190" y="79"/>
                    <a:pt x="98" y="79"/>
                    <a:pt x="6" y="79"/>
                  </a:cubicBezTo>
                  <a:cubicBezTo>
                    <a:pt x="4" y="79"/>
                    <a:pt x="2" y="79"/>
                    <a:pt x="0" y="79"/>
                  </a:cubicBezTo>
                  <a:cubicBezTo>
                    <a:pt x="0" y="52"/>
                    <a:pt x="0" y="26"/>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2982913" y="3925888"/>
              <a:ext cx="147638" cy="76200"/>
            </a:xfrm>
            <a:custGeom>
              <a:avLst/>
              <a:gdLst>
                <a:gd name="T0" fmla="*/ 0 w 46"/>
                <a:gd name="T1" fmla="*/ 16 h 24"/>
                <a:gd name="T2" fmla="*/ 35 w 46"/>
                <a:gd name="T3" fmla="*/ 4 h 24"/>
                <a:gd name="T4" fmla="*/ 41 w 46"/>
                <a:gd name="T5" fmla="*/ 9 h 24"/>
                <a:gd name="T6" fmla="*/ 43 w 46"/>
                <a:gd name="T7" fmla="*/ 19 h 24"/>
                <a:gd name="T8" fmla="*/ 32 w 46"/>
                <a:gd name="T9" fmla="*/ 22 h 24"/>
                <a:gd name="T10" fmla="*/ 24 w 46"/>
                <a:gd name="T11" fmla="*/ 17 h 24"/>
                <a:gd name="T12" fmla="*/ 3 w 46"/>
                <a:gd name="T13" fmla="*/ 14 h 24"/>
                <a:gd name="T14" fmla="*/ 0 w 46"/>
                <a:gd name="T15" fmla="*/ 16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0" y="16"/>
                  </a:moveTo>
                  <a:cubicBezTo>
                    <a:pt x="7" y="5"/>
                    <a:pt x="25" y="0"/>
                    <a:pt x="35" y="4"/>
                  </a:cubicBezTo>
                  <a:cubicBezTo>
                    <a:pt x="38" y="5"/>
                    <a:pt x="40" y="7"/>
                    <a:pt x="41" y="9"/>
                  </a:cubicBezTo>
                  <a:cubicBezTo>
                    <a:pt x="44" y="11"/>
                    <a:pt x="46" y="15"/>
                    <a:pt x="43" y="19"/>
                  </a:cubicBezTo>
                  <a:cubicBezTo>
                    <a:pt x="41" y="22"/>
                    <a:pt x="37" y="24"/>
                    <a:pt x="32" y="22"/>
                  </a:cubicBezTo>
                  <a:cubicBezTo>
                    <a:pt x="29" y="21"/>
                    <a:pt x="26" y="19"/>
                    <a:pt x="24" y="17"/>
                  </a:cubicBezTo>
                  <a:cubicBezTo>
                    <a:pt x="17" y="11"/>
                    <a:pt x="11" y="9"/>
                    <a:pt x="3" y="14"/>
                  </a:cubicBezTo>
                  <a:cubicBezTo>
                    <a:pt x="2" y="15"/>
                    <a:pt x="2" y="15"/>
                    <a:pt x="0"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a:off x="9207920" y="2209860"/>
            <a:ext cx="1940560" cy="1014551"/>
            <a:chOff x="1282700" y="2735575"/>
            <a:chExt cx="3340100" cy="1746250"/>
          </a:xfrm>
        </p:grpSpPr>
        <p:sp>
          <p:nvSpPr>
            <p:cNvPr id="64" name="Freeform 5"/>
            <p:cNvSpPr>
              <a:spLocks noEditPoints="1"/>
            </p:cNvSpPr>
            <p:nvPr/>
          </p:nvSpPr>
          <p:spPr bwMode="auto">
            <a:xfrm>
              <a:off x="2359025" y="3007038"/>
              <a:ext cx="1190625" cy="1200150"/>
            </a:xfrm>
            <a:custGeom>
              <a:avLst/>
              <a:gdLst>
                <a:gd name="T0" fmla="*/ 2 w 374"/>
                <a:gd name="T1" fmla="*/ 188 h 376"/>
                <a:gd name="T2" fmla="*/ 180 w 374"/>
                <a:gd name="T3" fmla="*/ 4 h 376"/>
                <a:gd name="T4" fmla="*/ 371 w 374"/>
                <a:gd name="T5" fmla="*/ 182 h 376"/>
                <a:gd name="T6" fmla="*/ 193 w 374"/>
                <a:gd name="T7" fmla="*/ 373 h 376"/>
                <a:gd name="T8" fmla="*/ 2 w 374"/>
                <a:gd name="T9" fmla="*/ 188 h 376"/>
                <a:gd name="T10" fmla="*/ 72 w 374"/>
                <a:gd name="T11" fmla="*/ 145 h 376"/>
                <a:gd name="T12" fmla="*/ 143 w 374"/>
                <a:gd name="T13" fmla="*/ 303 h 376"/>
                <a:gd name="T14" fmla="*/ 298 w 374"/>
                <a:gd name="T15" fmla="*/ 238 h 376"/>
                <a:gd name="T16" fmla="*/ 243 w 374"/>
                <a:gd name="T17" fmla="*/ 80 h 376"/>
                <a:gd name="T18" fmla="*/ 155 w 374"/>
                <a:gd name="T19" fmla="*/ 70 h 376"/>
                <a:gd name="T20" fmla="*/ 120 w 374"/>
                <a:gd name="T21" fmla="*/ 87 h 376"/>
                <a:gd name="T22" fmla="*/ 163 w 374"/>
                <a:gd name="T23" fmla="*/ 95 h 376"/>
                <a:gd name="T24" fmla="*/ 189 w 374"/>
                <a:gd name="T25" fmla="*/ 131 h 376"/>
                <a:gd name="T26" fmla="*/ 155 w 374"/>
                <a:gd name="T27" fmla="*/ 199 h 376"/>
                <a:gd name="T28" fmla="*/ 121 w 374"/>
                <a:gd name="T29" fmla="*/ 202 h 376"/>
                <a:gd name="T30" fmla="*/ 72 w 374"/>
                <a:gd name="T31" fmla="*/ 14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376">
                  <a:moveTo>
                    <a:pt x="2" y="188"/>
                  </a:moveTo>
                  <a:cubicBezTo>
                    <a:pt x="1" y="86"/>
                    <a:pt x="85" y="6"/>
                    <a:pt x="180" y="4"/>
                  </a:cubicBezTo>
                  <a:cubicBezTo>
                    <a:pt x="289" y="0"/>
                    <a:pt x="369" y="88"/>
                    <a:pt x="371" y="182"/>
                  </a:cubicBezTo>
                  <a:cubicBezTo>
                    <a:pt x="374" y="291"/>
                    <a:pt x="286" y="370"/>
                    <a:pt x="193" y="373"/>
                  </a:cubicBezTo>
                  <a:cubicBezTo>
                    <a:pt x="85" y="376"/>
                    <a:pt x="0" y="288"/>
                    <a:pt x="2" y="188"/>
                  </a:cubicBezTo>
                  <a:close/>
                  <a:moveTo>
                    <a:pt x="72" y="145"/>
                  </a:moveTo>
                  <a:cubicBezTo>
                    <a:pt x="48" y="213"/>
                    <a:pt x="83" y="280"/>
                    <a:pt x="143" y="303"/>
                  </a:cubicBezTo>
                  <a:cubicBezTo>
                    <a:pt x="202" y="325"/>
                    <a:pt x="270" y="301"/>
                    <a:pt x="298" y="238"/>
                  </a:cubicBezTo>
                  <a:cubicBezTo>
                    <a:pt x="323" y="184"/>
                    <a:pt x="305" y="113"/>
                    <a:pt x="243" y="80"/>
                  </a:cubicBezTo>
                  <a:cubicBezTo>
                    <a:pt x="215" y="65"/>
                    <a:pt x="185" y="62"/>
                    <a:pt x="155" y="70"/>
                  </a:cubicBezTo>
                  <a:cubicBezTo>
                    <a:pt x="142" y="74"/>
                    <a:pt x="130" y="78"/>
                    <a:pt x="120" y="87"/>
                  </a:cubicBezTo>
                  <a:cubicBezTo>
                    <a:pt x="135" y="84"/>
                    <a:pt x="150" y="86"/>
                    <a:pt x="163" y="95"/>
                  </a:cubicBezTo>
                  <a:cubicBezTo>
                    <a:pt x="177" y="103"/>
                    <a:pt x="186" y="115"/>
                    <a:pt x="189" y="131"/>
                  </a:cubicBezTo>
                  <a:cubicBezTo>
                    <a:pt x="195" y="159"/>
                    <a:pt x="183" y="186"/>
                    <a:pt x="155" y="199"/>
                  </a:cubicBezTo>
                  <a:cubicBezTo>
                    <a:pt x="144" y="203"/>
                    <a:pt x="132" y="205"/>
                    <a:pt x="121" y="202"/>
                  </a:cubicBezTo>
                  <a:cubicBezTo>
                    <a:pt x="91" y="195"/>
                    <a:pt x="76" y="175"/>
                    <a:pt x="72" y="14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
            <p:cNvSpPr>
              <a:spLocks noEditPoints="1"/>
            </p:cNvSpPr>
            <p:nvPr/>
          </p:nvSpPr>
          <p:spPr bwMode="auto">
            <a:xfrm>
              <a:off x="1282700" y="2735575"/>
              <a:ext cx="3340100" cy="1746250"/>
            </a:xfrm>
            <a:custGeom>
              <a:avLst/>
              <a:gdLst>
                <a:gd name="T0" fmla="*/ 1039 w 1049"/>
                <a:gd name="T1" fmla="*/ 250 h 547"/>
                <a:gd name="T2" fmla="*/ 958 w 1049"/>
                <a:gd name="T3" fmla="*/ 170 h 547"/>
                <a:gd name="T4" fmla="*/ 852 w 1049"/>
                <a:gd name="T5" fmla="*/ 94 h 547"/>
                <a:gd name="T6" fmla="*/ 765 w 1049"/>
                <a:gd name="T7" fmla="*/ 49 h 547"/>
                <a:gd name="T8" fmla="*/ 697 w 1049"/>
                <a:gd name="T9" fmla="*/ 25 h 547"/>
                <a:gd name="T10" fmla="*/ 636 w 1049"/>
                <a:gd name="T11" fmla="*/ 11 h 547"/>
                <a:gd name="T12" fmla="*/ 557 w 1049"/>
                <a:gd name="T13" fmla="*/ 1 h 547"/>
                <a:gd name="T14" fmla="*/ 532 w 1049"/>
                <a:gd name="T15" fmla="*/ 0 h 547"/>
                <a:gd name="T16" fmla="*/ 525 w 1049"/>
                <a:gd name="T17" fmla="*/ 0 h 547"/>
                <a:gd name="T18" fmla="*/ 525 w 1049"/>
                <a:gd name="T19" fmla="*/ 0 h 547"/>
                <a:gd name="T20" fmla="*/ 517 w 1049"/>
                <a:gd name="T21" fmla="*/ 0 h 547"/>
                <a:gd name="T22" fmla="*/ 492 w 1049"/>
                <a:gd name="T23" fmla="*/ 1 h 547"/>
                <a:gd name="T24" fmla="*/ 413 w 1049"/>
                <a:gd name="T25" fmla="*/ 11 h 547"/>
                <a:gd name="T26" fmla="*/ 352 w 1049"/>
                <a:gd name="T27" fmla="*/ 25 h 547"/>
                <a:gd name="T28" fmla="*/ 284 w 1049"/>
                <a:gd name="T29" fmla="*/ 49 h 547"/>
                <a:gd name="T30" fmla="*/ 197 w 1049"/>
                <a:gd name="T31" fmla="*/ 94 h 547"/>
                <a:gd name="T32" fmla="*/ 91 w 1049"/>
                <a:gd name="T33" fmla="*/ 170 h 547"/>
                <a:gd name="T34" fmla="*/ 10 w 1049"/>
                <a:gd name="T35" fmla="*/ 250 h 547"/>
                <a:gd name="T36" fmla="*/ 10 w 1049"/>
                <a:gd name="T37" fmla="*/ 296 h 547"/>
                <a:gd name="T38" fmla="*/ 36 w 1049"/>
                <a:gd name="T39" fmla="*/ 325 h 547"/>
                <a:gd name="T40" fmla="*/ 138 w 1049"/>
                <a:gd name="T41" fmla="*/ 414 h 547"/>
                <a:gd name="T42" fmla="*/ 270 w 1049"/>
                <a:gd name="T43" fmla="*/ 491 h 547"/>
                <a:gd name="T44" fmla="*/ 347 w 1049"/>
                <a:gd name="T45" fmla="*/ 520 h 547"/>
                <a:gd name="T46" fmla="*/ 393 w 1049"/>
                <a:gd name="T47" fmla="*/ 532 h 547"/>
                <a:gd name="T48" fmla="*/ 450 w 1049"/>
                <a:gd name="T49" fmla="*/ 542 h 547"/>
                <a:gd name="T50" fmla="*/ 500 w 1049"/>
                <a:gd name="T51" fmla="*/ 546 h 547"/>
                <a:gd name="T52" fmla="*/ 525 w 1049"/>
                <a:gd name="T53" fmla="*/ 547 h 547"/>
                <a:gd name="T54" fmla="*/ 525 w 1049"/>
                <a:gd name="T55" fmla="*/ 547 h 547"/>
                <a:gd name="T56" fmla="*/ 549 w 1049"/>
                <a:gd name="T57" fmla="*/ 546 h 547"/>
                <a:gd name="T58" fmla="*/ 599 w 1049"/>
                <a:gd name="T59" fmla="*/ 542 h 547"/>
                <a:gd name="T60" fmla="*/ 656 w 1049"/>
                <a:gd name="T61" fmla="*/ 532 h 547"/>
                <a:gd name="T62" fmla="*/ 702 w 1049"/>
                <a:gd name="T63" fmla="*/ 520 h 547"/>
                <a:gd name="T64" fmla="*/ 779 w 1049"/>
                <a:gd name="T65" fmla="*/ 491 h 547"/>
                <a:gd name="T66" fmla="*/ 911 w 1049"/>
                <a:gd name="T67" fmla="*/ 414 h 547"/>
                <a:gd name="T68" fmla="*/ 1013 w 1049"/>
                <a:gd name="T69" fmla="*/ 325 h 547"/>
                <a:gd name="T70" fmla="*/ 1039 w 1049"/>
                <a:gd name="T71" fmla="*/ 296 h 547"/>
                <a:gd name="T72" fmla="*/ 1039 w 1049"/>
                <a:gd name="T73" fmla="*/ 250 h 547"/>
                <a:gd name="T74" fmla="*/ 86 w 1049"/>
                <a:gd name="T75" fmla="*/ 273 h 547"/>
                <a:gd name="T76" fmla="*/ 360 w 1049"/>
                <a:gd name="T77" fmla="*/ 98 h 547"/>
                <a:gd name="T78" fmla="*/ 286 w 1049"/>
                <a:gd name="T79" fmla="*/ 273 h 547"/>
                <a:gd name="T80" fmla="*/ 360 w 1049"/>
                <a:gd name="T81" fmla="*/ 448 h 547"/>
                <a:gd name="T82" fmla="*/ 86 w 1049"/>
                <a:gd name="T83" fmla="*/ 273 h 547"/>
                <a:gd name="T84" fmla="*/ 525 w 1049"/>
                <a:gd name="T85" fmla="*/ 458 h 547"/>
                <a:gd name="T86" fmla="*/ 525 w 1049"/>
                <a:gd name="T87" fmla="*/ 458 h 547"/>
                <a:gd name="T88" fmla="*/ 340 w 1049"/>
                <a:gd name="T89" fmla="*/ 273 h 547"/>
                <a:gd name="T90" fmla="*/ 518 w 1049"/>
                <a:gd name="T91" fmla="*/ 89 h 547"/>
                <a:gd name="T92" fmla="*/ 525 w 1049"/>
                <a:gd name="T93" fmla="*/ 89 h 547"/>
                <a:gd name="T94" fmla="*/ 525 w 1049"/>
                <a:gd name="T95" fmla="*/ 89 h 547"/>
                <a:gd name="T96" fmla="*/ 531 w 1049"/>
                <a:gd name="T97" fmla="*/ 89 h 547"/>
                <a:gd name="T98" fmla="*/ 709 w 1049"/>
                <a:gd name="T99" fmla="*/ 273 h 547"/>
                <a:gd name="T100" fmla="*/ 525 w 1049"/>
                <a:gd name="T101" fmla="*/ 458 h 547"/>
                <a:gd name="T102" fmla="*/ 689 w 1049"/>
                <a:gd name="T103" fmla="*/ 448 h 547"/>
                <a:gd name="T104" fmla="*/ 763 w 1049"/>
                <a:gd name="T105" fmla="*/ 273 h 547"/>
                <a:gd name="T106" fmla="*/ 689 w 1049"/>
                <a:gd name="T107" fmla="*/ 98 h 547"/>
                <a:gd name="T108" fmla="*/ 963 w 1049"/>
                <a:gd name="T109" fmla="*/ 273 h 547"/>
                <a:gd name="T110" fmla="*/ 689 w 1049"/>
                <a:gd name="T111" fmla="*/ 44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9" h="547">
                  <a:moveTo>
                    <a:pt x="1039" y="250"/>
                  </a:moveTo>
                  <a:cubicBezTo>
                    <a:pt x="1014" y="221"/>
                    <a:pt x="987" y="195"/>
                    <a:pt x="958" y="170"/>
                  </a:cubicBezTo>
                  <a:cubicBezTo>
                    <a:pt x="925" y="141"/>
                    <a:pt x="890" y="116"/>
                    <a:pt x="852" y="94"/>
                  </a:cubicBezTo>
                  <a:cubicBezTo>
                    <a:pt x="824" y="77"/>
                    <a:pt x="795" y="62"/>
                    <a:pt x="765" y="49"/>
                  </a:cubicBezTo>
                  <a:cubicBezTo>
                    <a:pt x="743" y="40"/>
                    <a:pt x="720" y="32"/>
                    <a:pt x="697" y="25"/>
                  </a:cubicBezTo>
                  <a:cubicBezTo>
                    <a:pt x="677" y="19"/>
                    <a:pt x="656" y="15"/>
                    <a:pt x="636" y="11"/>
                  </a:cubicBezTo>
                  <a:cubicBezTo>
                    <a:pt x="610" y="5"/>
                    <a:pt x="584" y="2"/>
                    <a:pt x="557" y="1"/>
                  </a:cubicBezTo>
                  <a:cubicBezTo>
                    <a:pt x="549" y="0"/>
                    <a:pt x="540" y="0"/>
                    <a:pt x="532" y="0"/>
                  </a:cubicBezTo>
                  <a:cubicBezTo>
                    <a:pt x="532" y="0"/>
                    <a:pt x="529" y="0"/>
                    <a:pt x="525" y="0"/>
                  </a:cubicBezTo>
                  <a:cubicBezTo>
                    <a:pt x="525" y="0"/>
                    <a:pt x="525" y="0"/>
                    <a:pt x="525" y="0"/>
                  </a:cubicBezTo>
                  <a:cubicBezTo>
                    <a:pt x="520" y="0"/>
                    <a:pt x="517" y="0"/>
                    <a:pt x="517" y="0"/>
                  </a:cubicBezTo>
                  <a:cubicBezTo>
                    <a:pt x="509" y="0"/>
                    <a:pt x="500" y="0"/>
                    <a:pt x="492" y="1"/>
                  </a:cubicBezTo>
                  <a:cubicBezTo>
                    <a:pt x="466" y="2"/>
                    <a:pt x="439" y="5"/>
                    <a:pt x="413" y="11"/>
                  </a:cubicBezTo>
                  <a:cubicBezTo>
                    <a:pt x="393" y="15"/>
                    <a:pt x="372" y="19"/>
                    <a:pt x="352" y="25"/>
                  </a:cubicBezTo>
                  <a:cubicBezTo>
                    <a:pt x="329" y="32"/>
                    <a:pt x="306" y="40"/>
                    <a:pt x="284" y="49"/>
                  </a:cubicBezTo>
                  <a:cubicBezTo>
                    <a:pt x="254" y="62"/>
                    <a:pt x="225" y="77"/>
                    <a:pt x="197" y="94"/>
                  </a:cubicBezTo>
                  <a:cubicBezTo>
                    <a:pt x="159" y="116"/>
                    <a:pt x="124" y="141"/>
                    <a:pt x="91" y="170"/>
                  </a:cubicBezTo>
                  <a:cubicBezTo>
                    <a:pt x="62" y="195"/>
                    <a:pt x="35" y="221"/>
                    <a:pt x="10" y="250"/>
                  </a:cubicBezTo>
                  <a:cubicBezTo>
                    <a:pt x="0" y="263"/>
                    <a:pt x="0" y="283"/>
                    <a:pt x="10" y="296"/>
                  </a:cubicBezTo>
                  <a:cubicBezTo>
                    <a:pt x="19" y="306"/>
                    <a:pt x="27" y="316"/>
                    <a:pt x="36" y="325"/>
                  </a:cubicBezTo>
                  <a:cubicBezTo>
                    <a:pt x="67" y="358"/>
                    <a:pt x="101" y="388"/>
                    <a:pt x="138" y="414"/>
                  </a:cubicBezTo>
                  <a:cubicBezTo>
                    <a:pt x="179" y="444"/>
                    <a:pt x="223" y="471"/>
                    <a:pt x="270" y="491"/>
                  </a:cubicBezTo>
                  <a:cubicBezTo>
                    <a:pt x="275" y="494"/>
                    <a:pt x="331" y="515"/>
                    <a:pt x="347" y="520"/>
                  </a:cubicBezTo>
                  <a:cubicBezTo>
                    <a:pt x="362" y="524"/>
                    <a:pt x="377" y="529"/>
                    <a:pt x="393" y="532"/>
                  </a:cubicBezTo>
                  <a:cubicBezTo>
                    <a:pt x="412" y="536"/>
                    <a:pt x="431" y="539"/>
                    <a:pt x="450" y="542"/>
                  </a:cubicBezTo>
                  <a:cubicBezTo>
                    <a:pt x="467" y="544"/>
                    <a:pt x="483" y="546"/>
                    <a:pt x="500" y="546"/>
                  </a:cubicBezTo>
                  <a:cubicBezTo>
                    <a:pt x="508" y="547"/>
                    <a:pt x="516" y="547"/>
                    <a:pt x="525" y="547"/>
                  </a:cubicBezTo>
                  <a:cubicBezTo>
                    <a:pt x="525" y="547"/>
                    <a:pt x="525" y="547"/>
                    <a:pt x="525" y="547"/>
                  </a:cubicBezTo>
                  <a:cubicBezTo>
                    <a:pt x="533" y="547"/>
                    <a:pt x="541" y="547"/>
                    <a:pt x="549" y="546"/>
                  </a:cubicBezTo>
                  <a:cubicBezTo>
                    <a:pt x="566" y="546"/>
                    <a:pt x="582" y="544"/>
                    <a:pt x="599" y="542"/>
                  </a:cubicBezTo>
                  <a:cubicBezTo>
                    <a:pt x="618" y="539"/>
                    <a:pt x="637" y="536"/>
                    <a:pt x="656" y="532"/>
                  </a:cubicBezTo>
                  <a:cubicBezTo>
                    <a:pt x="672" y="529"/>
                    <a:pt x="687" y="524"/>
                    <a:pt x="702" y="520"/>
                  </a:cubicBezTo>
                  <a:cubicBezTo>
                    <a:pt x="718" y="515"/>
                    <a:pt x="774" y="494"/>
                    <a:pt x="779" y="491"/>
                  </a:cubicBezTo>
                  <a:cubicBezTo>
                    <a:pt x="826" y="471"/>
                    <a:pt x="870" y="444"/>
                    <a:pt x="911" y="414"/>
                  </a:cubicBezTo>
                  <a:cubicBezTo>
                    <a:pt x="948" y="388"/>
                    <a:pt x="982" y="358"/>
                    <a:pt x="1013" y="325"/>
                  </a:cubicBezTo>
                  <a:cubicBezTo>
                    <a:pt x="1022" y="316"/>
                    <a:pt x="1031" y="306"/>
                    <a:pt x="1039" y="296"/>
                  </a:cubicBezTo>
                  <a:cubicBezTo>
                    <a:pt x="1049" y="283"/>
                    <a:pt x="1049" y="263"/>
                    <a:pt x="1039" y="250"/>
                  </a:cubicBezTo>
                  <a:close/>
                  <a:moveTo>
                    <a:pt x="86" y="273"/>
                  </a:moveTo>
                  <a:cubicBezTo>
                    <a:pt x="164" y="193"/>
                    <a:pt x="254" y="133"/>
                    <a:pt x="360" y="98"/>
                  </a:cubicBezTo>
                  <a:cubicBezTo>
                    <a:pt x="312" y="147"/>
                    <a:pt x="286" y="205"/>
                    <a:pt x="286" y="273"/>
                  </a:cubicBezTo>
                  <a:cubicBezTo>
                    <a:pt x="286" y="342"/>
                    <a:pt x="312" y="399"/>
                    <a:pt x="360" y="448"/>
                  </a:cubicBezTo>
                  <a:cubicBezTo>
                    <a:pt x="254" y="414"/>
                    <a:pt x="164" y="353"/>
                    <a:pt x="86" y="273"/>
                  </a:cubicBezTo>
                  <a:close/>
                  <a:moveTo>
                    <a:pt x="525" y="458"/>
                  </a:moveTo>
                  <a:cubicBezTo>
                    <a:pt x="525" y="458"/>
                    <a:pt x="525" y="458"/>
                    <a:pt x="525" y="458"/>
                  </a:cubicBezTo>
                  <a:cubicBezTo>
                    <a:pt x="420" y="458"/>
                    <a:pt x="338" y="371"/>
                    <a:pt x="340" y="273"/>
                  </a:cubicBezTo>
                  <a:cubicBezTo>
                    <a:pt x="339" y="171"/>
                    <a:pt x="423" y="91"/>
                    <a:pt x="518" y="89"/>
                  </a:cubicBezTo>
                  <a:cubicBezTo>
                    <a:pt x="520" y="89"/>
                    <a:pt x="522" y="89"/>
                    <a:pt x="525" y="89"/>
                  </a:cubicBezTo>
                  <a:cubicBezTo>
                    <a:pt x="525" y="89"/>
                    <a:pt x="525" y="89"/>
                    <a:pt x="525" y="89"/>
                  </a:cubicBezTo>
                  <a:cubicBezTo>
                    <a:pt x="527" y="89"/>
                    <a:pt x="529" y="89"/>
                    <a:pt x="531" y="89"/>
                  </a:cubicBezTo>
                  <a:cubicBezTo>
                    <a:pt x="626" y="91"/>
                    <a:pt x="710" y="171"/>
                    <a:pt x="709" y="273"/>
                  </a:cubicBezTo>
                  <a:cubicBezTo>
                    <a:pt x="711" y="371"/>
                    <a:pt x="629" y="458"/>
                    <a:pt x="525" y="458"/>
                  </a:cubicBezTo>
                  <a:close/>
                  <a:moveTo>
                    <a:pt x="689" y="448"/>
                  </a:moveTo>
                  <a:cubicBezTo>
                    <a:pt x="737" y="399"/>
                    <a:pt x="763" y="342"/>
                    <a:pt x="763" y="273"/>
                  </a:cubicBezTo>
                  <a:cubicBezTo>
                    <a:pt x="763" y="205"/>
                    <a:pt x="737" y="147"/>
                    <a:pt x="689" y="98"/>
                  </a:cubicBezTo>
                  <a:cubicBezTo>
                    <a:pt x="795" y="133"/>
                    <a:pt x="885" y="193"/>
                    <a:pt x="963" y="273"/>
                  </a:cubicBezTo>
                  <a:cubicBezTo>
                    <a:pt x="885" y="353"/>
                    <a:pt x="795" y="414"/>
                    <a:pt x="689" y="4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32910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BDCC75-D59D-4995-8A87-ABD2C9BA4578}"/>
              </a:ext>
            </a:extLst>
          </p:cNvPr>
          <p:cNvGrpSpPr/>
          <p:nvPr/>
        </p:nvGrpSpPr>
        <p:grpSpPr>
          <a:xfrm>
            <a:off x="426507" y="1"/>
            <a:ext cx="9926659" cy="6858000"/>
            <a:chOff x="4549775" y="1466850"/>
            <a:chExt cx="3092450" cy="3922713"/>
          </a:xfrm>
        </p:grpSpPr>
        <p:sp>
          <p:nvSpPr>
            <p:cNvPr id="6" name="Freeform 5">
              <a:extLst>
                <a:ext uri="{FF2B5EF4-FFF2-40B4-BE49-F238E27FC236}">
                  <a16:creationId xmlns:a16="http://schemas.microsoft.com/office/drawing/2014/main"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TextBox 8">
            <a:extLst>
              <a:ext uri="{FF2B5EF4-FFF2-40B4-BE49-F238E27FC236}">
                <a16:creationId xmlns:a16="http://schemas.microsoft.com/office/drawing/2014/main" id="{565A7007-B6F4-40B9-882E-39A363A27E31}"/>
              </a:ext>
            </a:extLst>
          </p:cNvPr>
          <p:cNvSpPr txBox="1"/>
          <p:nvPr/>
        </p:nvSpPr>
        <p:spPr>
          <a:xfrm>
            <a:off x="553182" y="347455"/>
            <a:ext cx="6201120" cy="861774"/>
          </a:xfrm>
          <a:prstGeom prst="rect">
            <a:avLst/>
          </a:prstGeom>
          <a:noFill/>
        </p:spPr>
        <p:txBody>
          <a:bodyPr wrap="square" rtlCol="0">
            <a:spAutoFit/>
          </a:bodyPr>
          <a:lstStyle/>
          <a:p>
            <a:pPr lvl="0">
              <a:defRPr/>
            </a:pPr>
            <a:r>
              <a:rPr lang="en-US" sz="5000" b="1" dirty="0" smtClean="0">
                <a:latin typeface="Noto Sans" panose="020B0502040504020204" pitchFamily="34"/>
                <a:ea typeface="Noto Sans" panose="020B0502040504020204" pitchFamily="34"/>
                <a:cs typeface="Noto Sans" panose="020B0502040504020204" pitchFamily="34"/>
              </a:rPr>
              <a:t>Our Core Values</a:t>
            </a:r>
            <a:endParaRPr lang="en-GB" sz="5000" b="1" dirty="0">
              <a:latin typeface="Noto Sans" panose="020B0502040504020204" pitchFamily="34"/>
              <a:ea typeface="Noto Sans" panose="020B0502040504020204" pitchFamily="34"/>
              <a:cs typeface="Noto Sans" panose="020B0502040504020204" pitchFamily="34"/>
            </a:endParaRPr>
          </a:p>
        </p:txBody>
      </p:sp>
      <p:grpSp>
        <p:nvGrpSpPr>
          <p:cNvPr id="10" name="Group 9">
            <a:extLst>
              <a:ext uri="{FF2B5EF4-FFF2-40B4-BE49-F238E27FC236}">
                <a16:creationId xmlns:a16="http://schemas.microsoft.com/office/drawing/2014/main" id="{1CD51FE4-1BE9-4725-8C5E-D585E86C49EB}"/>
              </a:ext>
            </a:extLst>
          </p:cNvPr>
          <p:cNvGrpSpPr/>
          <p:nvPr/>
        </p:nvGrpSpPr>
        <p:grpSpPr>
          <a:xfrm>
            <a:off x="1082758" y="4204900"/>
            <a:ext cx="1345992" cy="2110404"/>
            <a:chOff x="7478257" y="2193205"/>
            <a:chExt cx="452893" cy="700189"/>
          </a:xfrm>
        </p:grpSpPr>
        <p:sp>
          <p:nvSpPr>
            <p:cNvPr id="11" name="Oval 10">
              <a:extLst>
                <a:ext uri="{FF2B5EF4-FFF2-40B4-BE49-F238E27FC236}">
                  <a16:creationId xmlns:a16="http://schemas.microsoft.com/office/drawing/2014/main" id="{AC61A92C-7461-488B-B685-D8503D3CD94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7">
              <a:extLst>
                <a:ext uri="{FF2B5EF4-FFF2-40B4-BE49-F238E27FC236}">
                  <a16:creationId xmlns:a16="http://schemas.microsoft.com/office/drawing/2014/main"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101">
            <a:extLst>
              <a:ext uri="{FF2B5EF4-FFF2-40B4-BE49-F238E27FC236}">
                <a16:creationId xmlns:a16="http://schemas.microsoft.com/office/drawing/2014/main" id="{043ABD47-F9C4-4180-B251-BA5EA328BD7A}"/>
              </a:ext>
            </a:extLst>
          </p:cNvPr>
          <p:cNvGrpSpPr/>
          <p:nvPr/>
        </p:nvGrpSpPr>
        <p:grpSpPr>
          <a:xfrm>
            <a:off x="107950" y="67734"/>
            <a:ext cx="10839450" cy="6701366"/>
            <a:chOff x="2943225" y="38100"/>
            <a:chExt cx="6305550" cy="6818313"/>
          </a:xfrm>
          <a:solidFill>
            <a:schemeClr val="bg1"/>
          </a:solidFill>
        </p:grpSpPr>
        <p:sp>
          <p:nvSpPr>
            <p:cNvPr id="103" name="Freeform 86">
              <a:extLst>
                <a:ext uri="{FF2B5EF4-FFF2-40B4-BE49-F238E27FC236}">
                  <a16:creationId xmlns:a16="http://schemas.microsoft.com/office/drawing/2014/main"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9">
              <a:extLst>
                <a:ext uri="{FF2B5EF4-FFF2-40B4-BE49-F238E27FC236}">
                  <a16:creationId xmlns:a16="http://schemas.microsoft.com/office/drawing/2014/main"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0">
              <a:extLst>
                <a:ext uri="{FF2B5EF4-FFF2-40B4-BE49-F238E27FC236}">
                  <a16:creationId xmlns:a16="http://schemas.microsoft.com/office/drawing/2014/main"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1">
              <a:extLst>
                <a:ext uri="{FF2B5EF4-FFF2-40B4-BE49-F238E27FC236}">
                  <a16:creationId xmlns:a16="http://schemas.microsoft.com/office/drawing/2014/main"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2">
              <a:extLst>
                <a:ext uri="{FF2B5EF4-FFF2-40B4-BE49-F238E27FC236}">
                  <a16:creationId xmlns:a16="http://schemas.microsoft.com/office/drawing/2014/main"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3">
              <a:extLst>
                <a:ext uri="{FF2B5EF4-FFF2-40B4-BE49-F238E27FC236}">
                  <a16:creationId xmlns:a16="http://schemas.microsoft.com/office/drawing/2014/main"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4">
              <a:extLst>
                <a:ext uri="{FF2B5EF4-FFF2-40B4-BE49-F238E27FC236}">
                  <a16:creationId xmlns:a16="http://schemas.microsoft.com/office/drawing/2014/main"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5">
              <a:extLst>
                <a:ext uri="{FF2B5EF4-FFF2-40B4-BE49-F238E27FC236}">
                  <a16:creationId xmlns:a16="http://schemas.microsoft.com/office/drawing/2014/main"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6">
              <a:extLst>
                <a:ext uri="{FF2B5EF4-FFF2-40B4-BE49-F238E27FC236}">
                  <a16:creationId xmlns:a16="http://schemas.microsoft.com/office/drawing/2014/main"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7">
              <a:extLst>
                <a:ext uri="{FF2B5EF4-FFF2-40B4-BE49-F238E27FC236}">
                  <a16:creationId xmlns:a16="http://schemas.microsoft.com/office/drawing/2014/main"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8">
              <a:extLst>
                <a:ext uri="{FF2B5EF4-FFF2-40B4-BE49-F238E27FC236}">
                  <a16:creationId xmlns:a16="http://schemas.microsoft.com/office/drawing/2014/main"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9">
              <a:extLst>
                <a:ext uri="{FF2B5EF4-FFF2-40B4-BE49-F238E27FC236}">
                  <a16:creationId xmlns:a16="http://schemas.microsoft.com/office/drawing/2014/main"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0">
              <a:extLst>
                <a:ext uri="{FF2B5EF4-FFF2-40B4-BE49-F238E27FC236}">
                  <a16:creationId xmlns:a16="http://schemas.microsoft.com/office/drawing/2014/main"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1">
              <a:extLst>
                <a:ext uri="{FF2B5EF4-FFF2-40B4-BE49-F238E27FC236}">
                  <a16:creationId xmlns:a16="http://schemas.microsoft.com/office/drawing/2014/main"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2">
              <a:extLst>
                <a:ext uri="{FF2B5EF4-FFF2-40B4-BE49-F238E27FC236}">
                  <a16:creationId xmlns:a16="http://schemas.microsoft.com/office/drawing/2014/main"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3">
              <a:extLst>
                <a:ext uri="{FF2B5EF4-FFF2-40B4-BE49-F238E27FC236}">
                  <a16:creationId xmlns:a16="http://schemas.microsoft.com/office/drawing/2014/main"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4">
              <a:extLst>
                <a:ext uri="{FF2B5EF4-FFF2-40B4-BE49-F238E27FC236}">
                  <a16:creationId xmlns:a16="http://schemas.microsoft.com/office/drawing/2014/main"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5">
              <a:extLst>
                <a:ext uri="{FF2B5EF4-FFF2-40B4-BE49-F238E27FC236}">
                  <a16:creationId xmlns:a16="http://schemas.microsoft.com/office/drawing/2014/main"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6">
              <a:extLst>
                <a:ext uri="{FF2B5EF4-FFF2-40B4-BE49-F238E27FC236}">
                  <a16:creationId xmlns:a16="http://schemas.microsoft.com/office/drawing/2014/main"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7">
              <a:extLst>
                <a:ext uri="{FF2B5EF4-FFF2-40B4-BE49-F238E27FC236}">
                  <a16:creationId xmlns:a16="http://schemas.microsoft.com/office/drawing/2014/main"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8">
              <a:extLst>
                <a:ext uri="{FF2B5EF4-FFF2-40B4-BE49-F238E27FC236}">
                  <a16:creationId xmlns:a16="http://schemas.microsoft.com/office/drawing/2014/main"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9">
              <a:extLst>
                <a:ext uri="{FF2B5EF4-FFF2-40B4-BE49-F238E27FC236}">
                  <a16:creationId xmlns:a16="http://schemas.microsoft.com/office/drawing/2014/main"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0">
              <a:extLst>
                <a:ext uri="{FF2B5EF4-FFF2-40B4-BE49-F238E27FC236}">
                  <a16:creationId xmlns:a16="http://schemas.microsoft.com/office/drawing/2014/main"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1">
              <a:extLst>
                <a:ext uri="{FF2B5EF4-FFF2-40B4-BE49-F238E27FC236}">
                  <a16:creationId xmlns:a16="http://schemas.microsoft.com/office/drawing/2014/main"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2">
              <a:extLst>
                <a:ext uri="{FF2B5EF4-FFF2-40B4-BE49-F238E27FC236}">
                  <a16:creationId xmlns:a16="http://schemas.microsoft.com/office/drawing/2014/main"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3">
              <a:extLst>
                <a:ext uri="{FF2B5EF4-FFF2-40B4-BE49-F238E27FC236}">
                  <a16:creationId xmlns:a16="http://schemas.microsoft.com/office/drawing/2014/main"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4">
              <a:extLst>
                <a:ext uri="{FF2B5EF4-FFF2-40B4-BE49-F238E27FC236}">
                  <a16:creationId xmlns:a16="http://schemas.microsoft.com/office/drawing/2014/main"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5">
              <a:extLst>
                <a:ext uri="{FF2B5EF4-FFF2-40B4-BE49-F238E27FC236}">
                  <a16:creationId xmlns:a16="http://schemas.microsoft.com/office/drawing/2014/main"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6">
              <a:extLst>
                <a:ext uri="{FF2B5EF4-FFF2-40B4-BE49-F238E27FC236}">
                  <a16:creationId xmlns:a16="http://schemas.microsoft.com/office/drawing/2014/main"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7">
              <a:extLst>
                <a:ext uri="{FF2B5EF4-FFF2-40B4-BE49-F238E27FC236}">
                  <a16:creationId xmlns:a16="http://schemas.microsoft.com/office/drawing/2014/main"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18">
              <a:extLst>
                <a:ext uri="{FF2B5EF4-FFF2-40B4-BE49-F238E27FC236}">
                  <a16:creationId xmlns:a16="http://schemas.microsoft.com/office/drawing/2014/main"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9">
              <a:extLst>
                <a:ext uri="{FF2B5EF4-FFF2-40B4-BE49-F238E27FC236}">
                  <a16:creationId xmlns:a16="http://schemas.microsoft.com/office/drawing/2014/main"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0">
              <a:extLst>
                <a:ext uri="{FF2B5EF4-FFF2-40B4-BE49-F238E27FC236}">
                  <a16:creationId xmlns:a16="http://schemas.microsoft.com/office/drawing/2014/main"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1">
              <a:extLst>
                <a:ext uri="{FF2B5EF4-FFF2-40B4-BE49-F238E27FC236}">
                  <a16:creationId xmlns:a16="http://schemas.microsoft.com/office/drawing/2014/main"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2">
              <a:extLst>
                <a:ext uri="{FF2B5EF4-FFF2-40B4-BE49-F238E27FC236}">
                  <a16:creationId xmlns:a16="http://schemas.microsoft.com/office/drawing/2014/main"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3">
              <a:extLst>
                <a:ext uri="{FF2B5EF4-FFF2-40B4-BE49-F238E27FC236}">
                  <a16:creationId xmlns:a16="http://schemas.microsoft.com/office/drawing/2014/main"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4">
              <a:extLst>
                <a:ext uri="{FF2B5EF4-FFF2-40B4-BE49-F238E27FC236}">
                  <a16:creationId xmlns:a16="http://schemas.microsoft.com/office/drawing/2014/main"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5">
              <a:extLst>
                <a:ext uri="{FF2B5EF4-FFF2-40B4-BE49-F238E27FC236}">
                  <a16:creationId xmlns:a16="http://schemas.microsoft.com/office/drawing/2014/main"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6">
              <a:extLst>
                <a:ext uri="{FF2B5EF4-FFF2-40B4-BE49-F238E27FC236}">
                  <a16:creationId xmlns:a16="http://schemas.microsoft.com/office/drawing/2014/main"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7">
              <a:extLst>
                <a:ext uri="{FF2B5EF4-FFF2-40B4-BE49-F238E27FC236}">
                  <a16:creationId xmlns:a16="http://schemas.microsoft.com/office/drawing/2014/main"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9">
              <a:extLst>
                <a:ext uri="{FF2B5EF4-FFF2-40B4-BE49-F238E27FC236}">
                  <a16:creationId xmlns:a16="http://schemas.microsoft.com/office/drawing/2014/main"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0">
              <a:extLst>
                <a:ext uri="{FF2B5EF4-FFF2-40B4-BE49-F238E27FC236}">
                  <a16:creationId xmlns:a16="http://schemas.microsoft.com/office/drawing/2014/main"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1">
              <a:extLst>
                <a:ext uri="{FF2B5EF4-FFF2-40B4-BE49-F238E27FC236}">
                  <a16:creationId xmlns:a16="http://schemas.microsoft.com/office/drawing/2014/main"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2">
              <a:extLst>
                <a:ext uri="{FF2B5EF4-FFF2-40B4-BE49-F238E27FC236}">
                  <a16:creationId xmlns:a16="http://schemas.microsoft.com/office/drawing/2014/main"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3">
              <a:extLst>
                <a:ext uri="{FF2B5EF4-FFF2-40B4-BE49-F238E27FC236}">
                  <a16:creationId xmlns:a16="http://schemas.microsoft.com/office/drawing/2014/main"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34">
              <a:extLst>
                <a:ext uri="{FF2B5EF4-FFF2-40B4-BE49-F238E27FC236}">
                  <a16:creationId xmlns:a16="http://schemas.microsoft.com/office/drawing/2014/main"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5">
              <a:extLst>
                <a:ext uri="{FF2B5EF4-FFF2-40B4-BE49-F238E27FC236}">
                  <a16:creationId xmlns:a16="http://schemas.microsoft.com/office/drawing/2014/main"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36">
              <a:extLst>
                <a:ext uri="{FF2B5EF4-FFF2-40B4-BE49-F238E27FC236}">
                  <a16:creationId xmlns:a16="http://schemas.microsoft.com/office/drawing/2014/main"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7">
              <a:extLst>
                <a:ext uri="{FF2B5EF4-FFF2-40B4-BE49-F238E27FC236}">
                  <a16:creationId xmlns:a16="http://schemas.microsoft.com/office/drawing/2014/main"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8">
              <a:extLst>
                <a:ext uri="{FF2B5EF4-FFF2-40B4-BE49-F238E27FC236}">
                  <a16:creationId xmlns:a16="http://schemas.microsoft.com/office/drawing/2014/main"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9">
              <a:extLst>
                <a:ext uri="{FF2B5EF4-FFF2-40B4-BE49-F238E27FC236}">
                  <a16:creationId xmlns:a16="http://schemas.microsoft.com/office/drawing/2014/main"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0">
              <a:extLst>
                <a:ext uri="{FF2B5EF4-FFF2-40B4-BE49-F238E27FC236}">
                  <a16:creationId xmlns:a16="http://schemas.microsoft.com/office/drawing/2014/main"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1">
              <a:extLst>
                <a:ext uri="{FF2B5EF4-FFF2-40B4-BE49-F238E27FC236}">
                  <a16:creationId xmlns:a16="http://schemas.microsoft.com/office/drawing/2014/main"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2">
              <a:extLst>
                <a:ext uri="{FF2B5EF4-FFF2-40B4-BE49-F238E27FC236}">
                  <a16:creationId xmlns:a16="http://schemas.microsoft.com/office/drawing/2014/main"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3">
              <a:extLst>
                <a:ext uri="{FF2B5EF4-FFF2-40B4-BE49-F238E27FC236}">
                  <a16:creationId xmlns:a16="http://schemas.microsoft.com/office/drawing/2014/main"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9" name="Group 158">
            <a:extLst>
              <a:ext uri="{FF2B5EF4-FFF2-40B4-BE49-F238E27FC236}">
                <a16:creationId xmlns:a16="http://schemas.microsoft.com/office/drawing/2014/main" id="{7B2A6F9E-F0E9-4622-ACDE-CB82326B5637}"/>
              </a:ext>
            </a:extLst>
          </p:cNvPr>
          <p:cNvGrpSpPr/>
          <p:nvPr/>
        </p:nvGrpSpPr>
        <p:grpSpPr>
          <a:xfrm>
            <a:off x="7589098" y="2567215"/>
            <a:ext cx="1166981" cy="1804195"/>
            <a:chOff x="7478257" y="2193205"/>
            <a:chExt cx="452893" cy="700189"/>
          </a:xfrm>
        </p:grpSpPr>
        <p:sp>
          <p:nvSpPr>
            <p:cNvPr id="160" name="Oval 159">
              <a:extLst>
                <a:ext uri="{FF2B5EF4-FFF2-40B4-BE49-F238E27FC236}">
                  <a16:creationId xmlns:a16="http://schemas.microsoft.com/office/drawing/2014/main" id="{5A0418DE-2F1D-4FFD-B28F-98DC2FEF1A72}"/>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reeform 17">
              <a:extLst>
                <a:ext uri="{FF2B5EF4-FFF2-40B4-BE49-F238E27FC236}">
                  <a16:creationId xmlns:a16="http://schemas.microsoft.com/office/drawing/2014/main"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62" name="Group 161">
            <a:extLst>
              <a:ext uri="{FF2B5EF4-FFF2-40B4-BE49-F238E27FC236}">
                <a16:creationId xmlns:a16="http://schemas.microsoft.com/office/drawing/2014/main" id="{B854ABA0-5487-4821-B2F2-349225F2294D}"/>
              </a:ext>
            </a:extLst>
          </p:cNvPr>
          <p:cNvGrpSpPr/>
          <p:nvPr/>
        </p:nvGrpSpPr>
        <p:grpSpPr>
          <a:xfrm>
            <a:off x="4687641" y="1453495"/>
            <a:ext cx="999817" cy="1545352"/>
            <a:chOff x="7478257" y="2193205"/>
            <a:chExt cx="452893" cy="700189"/>
          </a:xfrm>
        </p:grpSpPr>
        <p:sp>
          <p:nvSpPr>
            <p:cNvPr id="163" name="Oval 162">
              <a:extLst>
                <a:ext uri="{FF2B5EF4-FFF2-40B4-BE49-F238E27FC236}">
                  <a16:creationId xmlns:a16="http://schemas.microsoft.com/office/drawing/2014/main" id="{4C5AABC9-36F0-408A-898D-9413B94E35B6}"/>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Freeform 17">
              <a:extLst>
                <a:ext uri="{FF2B5EF4-FFF2-40B4-BE49-F238E27FC236}">
                  <a16:creationId xmlns:a16="http://schemas.microsoft.com/office/drawing/2014/main"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a:extLst>
              <a:ext uri="{FF2B5EF4-FFF2-40B4-BE49-F238E27FC236}">
                <a16:creationId xmlns:a16="http://schemas.microsoft.com/office/drawing/2014/main" id="{40B7FA44-8389-46FF-A2DC-574DD85B98DA}"/>
              </a:ext>
            </a:extLst>
          </p:cNvPr>
          <p:cNvGrpSpPr/>
          <p:nvPr/>
        </p:nvGrpSpPr>
        <p:grpSpPr>
          <a:xfrm>
            <a:off x="8771094" y="303470"/>
            <a:ext cx="880050" cy="1360590"/>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8" name="TextBox 167">
            <a:extLst>
              <a:ext uri="{FF2B5EF4-FFF2-40B4-BE49-F238E27FC236}">
                <a16:creationId xmlns:a16="http://schemas.microsoft.com/office/drawing/2014/main" id="{B67F2147-4484-40D5-B546-A8F47DFE51AF}"/>
              </a:ext>
            </a:extLst>
          </p:cNvPr>
          <p:cNvSpPr txBox="1"/>
          <p:nvPr/>
        </p:nvSpPr>
        <p:spPr>
          <a:xfrm>
            <a:off x="1311483" y="4473364"/>
            <a:ext cx="950993" cy="861774"/>
          </a:xfrm>
          <a:prstGeom prst="rect">
            <a:avLst/>
          </a:prstGeom>
          <a:noFill/>
        </p:spPr>
        <p:txBody>
          <a:bodyPr wrap="square" rtlCol="0">
            <a:spAutoFit/>
          </a:bodyPr>
          <a:lstStyle/>
          <a:p>
            <a:pPr lvl="0" algn="ctr">
              <a:defRPr/>
            </a:pPr>
            <a:r>
              <a:rPr lang="en-US" sz="5000" dirty="0">
                <a:latin typeface="Noto Sans" panose="020B0502040504020204" pitchFamily="34"/>
                <a:ea typeface="Noto Sans" panose="020B0502040504020204" pitchFamily="34"/>
                <a:cs typeface="Noto Sans" panose="020B0502040504020204" pitchFamily="34"/>
              </a:rPr>
              <a:t>01</a:t>
            </a:r>
            <a:endParaRPr lang="en-GB" sz="5000" dirty="0">
              <a:latin typeface="Noto Sans" panose="020B0502040504020204" pitchFamily="34"/>
              <a:ea typeface="Noto Sans" panose="020B0502040504020204" pitchFamily="34"/>
              <a:cs typeface="Noto Sans" panose="020B0502040504020204" pitchFamily="34"/>
            </a:endParaRPr>
          </a:p>
        </p:txBody>
      </p:sp>
      <p:sp>
        <p:nvSpPr>
          <p:cNvPr id="169" name="TextBox 168">
            <a:extLst>
              <a:ext uri="{FF2B5EF4-FFF2-40B4-BE49-F238E27FC236}">
                <a16:creationId xmlns:a16="http://schemas.microsoft.com/office/drawing/2014/main" id="{34D2F6EE-113C-450F-8387-5A25F3043BEA}"/>
              </a:ext>
            </a:extLst>
          </p:cNvPr>
          <p:cNvSpPr txBox="1"/>
          <p:nvPr/>
        </p:nvSpPr>
        <p:spPr>
          <a:xfrm>
            <a:off x="7655762" y="2784847"/>
            <a:ext cx="1033652" cy="707886"/>
          </a:xfrm>
          <a:prstGeom prst="rect">
            <a:avLst/>
          </a:prstGeom>
          <a:noFill/>
        </p:spPr>
        <p:txBody>
          <a:bodyPr wrap="square" rtlCol="0">
            <a:spAutoFit/>
          </a:bodyPr>
          <a:lstStyle/>
          <a:p>
            <a:pPr lvl="0" algn="ctr">
              <a:defRPr/>
            </a:pPr>
            <a:r>
              <a:rPr lang="en-US" sz="4000" dirty="0" smtClean="0">
                <a:latin typeface="Noto Sans" panose="020B0502040504020204" pitchFamily="34"/>
                <a:ea typeface="Noto Sans" panose="020B0502040504020204" pitchFamily="34"/>
                <a:cs typeface="Noto Sans" panose="020B0502040504020204" pitchFamily="34"/>
              </a:rPr>
              <a:t>03</a:t>
            </a:r>
            <a:endParaRPr lang="en-GB" sz="4000" dirty="0">
              <a:latin typeface="Noto Sans" panose="020B0502040504020204" pitchFamily="34"/>
              <a:ea typeface="Noto Sans" panose="020B0502040504020204" pitchFamily="34"/>
              <a:cs typeface="Noto Sans" panose="020B0502040504020204" pitchFamily="34"/>
            </a:endParaRPr>
          </a:p>
        </p:txBody>
      </p:sp>
      <p:sp>
        <p:nvSpPr>
          <p:cNvPr id="170" name="TextBox 169">
            <a:extLst>
              <a:ext uri="{FF2B5EF4-FFF2-40B4-BE49-F238E27FC236}">
                <a16:creationId xmlns:a16="http://schemas.microsoft.com/office/drawing/2014/main" id="{2A81A2BA-1F7F-4BD4-80CB-D4E689347B7E}"/>
              </a:ext>
            </a:extLst>
          </p:cNvPr>
          <p:cNvSpPr txBox="1"/>
          <p:nvPr/>
        </p:nvSpPr>
        <p:spPr>
          <a:xfrm>
            <a:off x="4673826" y="1591347"/>
            <a:ext cx="999817" cy="630942"/>
          </a:xfrm>
          <a:prstGeom prst="rect">
            <a:avLst/>
          </a:prstGeom>
          <a:noFill/>
        </p:spPr>
        <p:txBody>
          <a:bodyPr wrap="square" rtlCol="0">
            <a:spAutoFit/>
          </a:bodyPr>
          <a:lstStyle/>
          <a:p>
            <a:pPr lvl="0" algn="ctr">
              <a:defRPr/>
            </a:pPr>
            <a:r>
              <a:rPr lang="en-US" sz="3500" dirty="0" smtClean="0">
                <a:latin typeface="Noto Sans" panose="020B0502040504020204" pitchFamily="34"/>
                <a:ea typeface="Noto Sans" panose="020B0502040504020204" pitchFamily="34"/>
                <a:cs typeface="Noto Sans" panose="020B0502040504020204" pitchFamily="34"/>
              </a:rPr>
              <a:t>04</a:t>
            </a:r>
            <a:endParaRPr lang="en-GB" sz="3500" dirty="0">
              <a:latin typeface="Noto Sans" panose="020B0502040504020204" pitchFamily="34"/>
              <a:ea typeface="Noto Sans" panose="020B0502040504020204" pitchFamily="34"/>
              <a:cs typeface="Noto Sans" panose="020B0502040504020204" pitchFamily="34"/>
            </a:endParaRPr>
          </a:p>
        </p:txBody>
      </p:sp>
      <p:sp>
        <p:nvSpPr>
          <p:cNvPr id="171" name="TextBox 170">
            <a:extLst>
              <a:ext uri="{FF2B5EF4-FFF2-40B4-BE49-F238E27FC236}">
                <a16:creationId xmlns:a16="http://schemas.microsoft.com/office/drawing/2014/main" id="{5887FBB0-9FCD-4095-A184-DBD7FB1DD22E}"/>
              </a:ext>
            </a:extLst>
          </p:cNvPr>
          <p:cNvSpPr txBox="1"/>
          <p:nvPr/>
        </p:nvSpPr>
        <p:spPr>
          <a:xfrm>
            <a:off x="8711957" y="448926"/>
            <a:ext cx="1033652" cy="553998"/>
          </a:xfrm>
          <a:prstGeom prst="rect">
            <a:avLst/>
          </a:prstGeom>
          <a:noFill/>
        </p:spPr>
        <p:txBody>
          <a:bodyPr wrap="square" rtlCol="0">
            <a:spAutoFit/>
          </a:bodyPr>
          <a:lstStyle/>
          <a:p>
            <a:pPr lvl="0" algn="ctr">
              <a:defRPr/>
            </a:pPr>
            <a:r>
              <a:rPr lang="en-US" sz="3000" dirty="0" smtClean="0">
                <a:latin typeface="Noto Sans" panose="020B0502040504020204" pitchFamily="34"/>
                <a:ea typeface="Noto Sans" panose="020B0502040504020204" pitchFamily="34"/>
                <a:cs typeface="Noto Sans" panose="020B0502040504020204" pitchFamily="34"/>
              </a:rPr>
              <a:t>05</a:t>
            </a:r>
            <a:endParaRPr lang="en-GB" sz="3000" dirty="0">
              <a:latin typeface="Noto Sans" panose="020B0502040504020204" pitchFamily="34"/>
              <a:ea typeface="Noto Sans" panose="020B0502040504020204" pitchFamily="34"/>
              <a:cs typeface="Noto Sans" panose="020B0502040504020204" pitchFamily="34"/>
            </a:endParaRPr>
          </a:p>
        </p:txBody>
      </p:sp>
      <p:sp>
        <p:nvSpPr>
          <p:cNvPr id="172" name="TextBox 171">
            <a:extLst>
              <a:ext uri="{FF2B5EF4-FFF2-40B4-BE49-F238E27FC236}">
                <a16:creationId xmlns:a16="http://schemas.microsoft.com/office/drawing/2014/main" id="{BF02C3D4-8338-4FF8-A1C8-C6390D4E80A8}"/>
              </a:ext>
            </a:extLst>
          </p:cNvPr>
          <p:cNvSpPr txBox="1"/>
          <p:nvPr/>
        </p:nvSpPr>
        <p:spPr>
          <a:xfrm>
            <a:off x="41847" y="3832206"/>
            <a:ext cx="1776671"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Open Sans" panose="020B0606030504020204" pitchFamily="34" charset="0"/>
              </a:rPr>
              <a:t>Integrity</a:t>
            </a:r>
            <a:endParaRPr kumimoji="0" lang="en-GB" sz="3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3" name="TextBox 172">
            <a:extLst>
              <a:ext uri="{FF2B5EF4-FFF2-40B4-BE49-F238E27FC236}">
                <a16:creationId xmlns:a16="http://schemas.microsoft.com/office/drawing/2014/main" id="{9054FD7B-D1AA-4AA9-9961-99A55CE36CA8}"/>
              </a:ext>
            </a:extLst>
          </p:cNvPr>
          <p:cNvSpPr txBox="1"/>
          <p:nvPr/>
        </p:nvSpPr>
        <p:spPr>
          <a:xfrm>
            <a:off x="2594579" y="1897085"/>
            <a:ext cx="1867886"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Open Sans" panose="020B0606030504020204" pitchFamily="34" charset="0"/>
              </a:rPr>
              <a:t>Equality</a:t>
            </a:r>
            <a:endParaRPr kumimoji="0" lang="en-GB" sz="3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4" name="TextBox 173">
            <a:extLst>
              <a:ext uri="{FF2B5EF4-FFF2-40B4-BE49-F238E27FC236}">
                <a16:creationId xmlns:a16="http://schemas.microsoft.com/office/drawing/2014/main" id="{3C1B6BF5-2395-48D1-8167-2E655E71AE64}"/>
              </a:ext>
            </a:extLst>
          </p:cNvPr>
          <p:cNvSpPr txBox="1"/>
          <p:nvPr/>
        </p:nvSpPr>
        <p:spPr>
          <a:xfrm>
            <a:off x="9082140" y="3382900"/>
            <a:ext cx="2927202"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Open Sans" panose="020B0606030504020204" pitchFamily="34" charset="0"/>
              </a:rPr>
              <a:t>Transparency</a:t>
            </a:r>
            <a:endParaRPr kumimoji="0" lang="en-GB" sz="3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5" name="TextBox 174">
            <a:extLst>
              <a:ext uri="{FF2B5EF4-FFF2-40B4-BE49-F238E27FC236}">
                <a16:creationId xmlns:a16="http://schemas.microsoft.com/office/drawing/2014/main" id="{33BF5552-C7F7-49A5-894F-2B394E6519A3}"/>
              </a:ext>
            </a:extLst>
          </p:cNvPr>
          <p:cNvSpPr txBox="1"/>
          <p:nvPr/>
        </p:nvSpPr>
        <p:spPr>
          <a:xfrm>
            <a:off x="10046720" y="1087013"/>
            <a:ext cx="1931097"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effectLst/>
                <a:uLnTx/>
                <a:uFillTx/>
                <a:latin typeface="Open Sans" panose="020B0606030504020204" pitchFamily="34" charset="0"/>
              </a:rPr>
              <a:t>Fairness</a:t>
            </a:r>
            <a:endParaRPr kumimoji="0" lang="en-GB" sz="30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6" name="Rectangle 175">
            <a:extLst>
              <a:ext uri="{FF2B5EF4-FFF2-40B4-BE49-F238E27FC236}">
                <a16:creationId xmlns:a16="http://schemas.microsoft.com/office/drawing/2014/main" id="{0F1C02BF-ADCA-4784-82C1-18A60CAAAFAC}"/>
              </a:ext>
            </a:extLst>
          </p:cNvPr>
          <p:cNvSpPr/>
          <p:nvPr/>
        </p:nvSpPr>
        <p:spPr>
          <a:xfrm>
            <a:off x="109352" y="3819745"/>
            <a:ext cx="1202131" cy="67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830A12B6-2C82-4BF0-A17A-4930AA6602B9}"/>
              </a:ext>
            </a:extLst>
          </p:cNvPr>
          <p:cNvSpPr/>
          <p:nvPr/>
        </p:nvSpPr>
        <p:spPr>
          <a:xfrm>
            <a:off x="2682832" y="1825849"/>
            <a:ext cx="1165792" cy="798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B04BB237-9E0E-4CAD-9DCF-40C7C26E38F5}"/>
              </a:ext>
            </a:extLst>
          </p:cNvPr>
          <p:cNvSpPr/>
          <p:nvPr/>
        </p:nvSpPr>
        <p:spPr>
          <a:xfrm>
            <a:off x="9168370" y="3397554"/>
            <a:ext cx="1754928" cy="85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46CE52EB-9596-4C92-8DBD-E4BF8F7C3889}"/>
              </a:ext>
            </a:extLst>
          </p:cNvPr>
          <p:cNvSpPr/>
          <p:nvPr/>
        </p:nvSpPr>
        <p:spPr>
          <a:xfrm>
            <a:off x="10140740" y="1107422"/>
            <a:ext cx="1206964" cy="915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5A0418DE-2F1D-4FFD-B28F-98DC2FEF1A72}"/>
              </a:ext>
            </a:extLst>
          </p:cNvPr>
          <p:cNvSpPr/>
          <p:nvPr/>
        </p:nvSpPr>
        <p:spPr>
          <a:xfrm>
            <a:off x="4802277" y="5293751"/>
            <a:ext cx="1166981" cy="27566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Freeform 17">
            <a:extLst>
              <a:ext uri="{FF2B5EF4-FFF2-40B4-BE49-F238E27FC236}">
                <a16:creationId xmlns:a16="http://schemas.microsoft.com/office/drawing/2014/main" id="{E2FE26E6-6248-47C3-9AD0-8A58E5F104C0}"/>
              </a:ext>
            </a:extLst>
          </p:cNvPr>
          <p:cNvSpPr>
            <a:spLocks noEditPoints="1"/>
          </p:cNvSpPr>
          <p:nvPr/>
        </p:nvSpPr>
        <p:spPr bwMode="auto">
          <a:xfrm>
            <a:off x="4735214" y="3797247"/>
            <a:ext cx="1166981" cy="1666366"/>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191" name="TextBox 190">
            <a:extLst>
              <a:ext uri="{FF2B5EF4-FFF2-40B4-BE49-F238E27FC236}">
                <a16:creationId xmlns:a16="http://schemas.microsoft.com/office/drawing/2014/main" id="{34D2F6EE-113C-450F-8387-5A25F3043BEA}"/>
              </a:ext>
            </a:extLst>
          </p:cNvPr>
          <p:cNvSpPr txBox="1"/>
          <p:nvPr/>
        </p:nvSpPr>
        <p:spPr>
          <a:xfrm>
            <a:off x="4801878" y="4014879"/>
            <a:ext cx="1033652" cy="707886"/>
          </a:xfrm>
          <a:prstGeom prst="rect">
            <a:avLst/>
          </a:prstGeom>
          <a:noFill/>
        </p:spPr>
        <p:txBody>
          <a:bodyPr wrap="square" rtlCol="0">
            <a:spAutoFit/>
          </a:bodyPr>
          <a:lstStyle/>
          <a:p>
            <a:pPr lvl="0" algn="ctr">
              <a:defRPr/>
            </a:pPr>
            <a:r>
              <a:rPr lang="en-US" sz="4000" dirty="0">
                <a:latin typeface="Noto Sans" panose="020B0502040504020204" pitchFamily="34"/>
                <a:ea typeface="Noto Sans" panose="020B0502040504020204" pitchFamily="34"/>
                <a:cs typeface="Noto Sans" panose="020B0502040504020204" pitchFamily="34"/>
              </a:rPr>
              <a:t>02</a:t>
            </a:r>
            <a:endParaRPr lang="en-GB" sz="4000" dirty="0">
              <a:latin typeface="Noto Sans" panose="020B0502040504020204" pitchFamily="34"/>
              <a:ea typeface="Noto Sans" panose="020B0502040504020204" pitchFamily="34"/>
              <a:cs typeface="Noto Sans" panose="020B0502040504020204" pitchFamily="34"/>
            </a:endParaRPr>
          </a:p>
        </p:txBody>
      </p:sp>
      <p:sp>
        <p:nvSpPr>
          <p:cNvPr id="192" name="TextBox 191">
            <a:extLst>
              <a:ext uri="{FF2B5EF4-FFF2-40B4-BE49-F238E27FC236}">
                <a16:creationId xmlns:a16="http://schemas.microsoft.com/office/drawing/2014/main" id="{3C1B6BF5-2395-48D1-8167-2E655E71AE64}"/>
              </a:ext>
            </a:extLst>
          </p:cNvPr>
          <p:cNvSpPr txBox="1"/>
          <p:nvPr/>
        </p:nvSpPr>
        <p:spPr>
          <a:xfrm>
            <a:off x="3734391" y="5623748"/>
            <a:ext cx="2964011"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Open Sans" panose="020B0606030504020204" pitchFamily="34" charset="0"/>
              </a:rPr>
              <a:t>Accountability</a:t>
            </a:r>
            <a:endParaRPr kumimoji="0" lang="en-GB" sz="3000" b="0"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93" name="Rectangle 192">
            <a:extLst>
              <a:ext uri="{FF2B5EF4-FFF2-40B4-BE49-F238E27FC236}">
                <a16:creationId xmlns:a16="http://schemas.microsoft.com/office/drawing/2014/main" id="{B04BB237-9E0E-4CAD-9DCF-40C7C26E38F5}"/>
              </a:ext>
            </a:extLst>
          </p:cNvPr>
          <p:cNvSpPr/>
          <p:nvPr/>
        </p:nvSpPr>
        <p:spPr>
          <a:xfrm>
            <a:off x="3882353" y="5628448"/>
            <a:ext cx="1754928" cy="8558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208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11923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smtClean="0">
                <a:ln>
                  <a:noFill/>
                </a:ln>
                <a:effectLst/>
                <a:uLnTx/>
                <a:uFillTx/>
                <a:latin typeface="Noto Sans" panose="020B0502040504020204" pitchFamily="34"/>
                <a:ea typeface="Noto Sans" panose="020B0502040504020204" pitchFamily="34"/>
                <a:cs typeface="Noto Sans" panose="020B0502040504020204" pitchFamily="34"/>
              </a:rPr>
              <a:t>What are our objectives?</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pSp>
        <p:nvGrpSpPr>
          <p:cNvPr id="38" name="Group 37">
            <a:extLst>
              <a:ext uri="{FF2B5EF4-FFF2-40B4-BE49-F238E27FC236}">
                <a16:creationId xmlns:a16="http://schemas.microsoft.com/office/drawing/2014/main" id="{9F7B8F41-4A8F-4FB9-8BC6-13D3820D1A6D}"/>
              </a:ext>
            </a:extLst>
          </p:cNvPr>
          <p:cNvGrpSpPr/>
          <p:nvPr/>
        </p:nvGrpSpPr>
        <p:grpSpPr>
          <a:xfrm>
            <a:off x="159214" y="2420188"/>
            <a:ext cx="2669089" cy="3644342"/>
            <a:chOff x="1202749" y="2546246"/>
            <a:chExt cx="2669089" cy="3644342"/>
          </a:xfrm>
        </p:grpSpPr>
        <p:sp>
          <p:nvSpPr>
            <p:cNvPr id="28" name="Oval 27">
              <a:extLst>
                <a:ext uri="{FF2B5EF4-FFF2-40B4-BE49-F238E27FC236}">
                  <a16:creationId xmlns:a16="http://schemas.microsoft.com/office/drawing/2014/main" id="{9007F29B-27BF-4619-9101-68228E811DEF}"/>
                </a:ext>
              </a:extLst>
            </p:cNvPr>
            <p:cNvSpPr/>
            <p:nvPr/>
          </p:nvSpPr>
          <p:spPr>
            <a:xfrm>
              <a:off x="1686283" y="61059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789B6E35-6502-4ABC-B3A8-E59839661831}"/>
                </a:ext>
              </a:extLst>
            </p:cNvPr>
            <p:cNvSpPr/>
            <p:nvPr/>
          </p:nvSpPr>
          <p:spPr>
            <a:xfrm>
              <a:off x="2829283" y="60678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CDF7A7B-3EBD-481B-B25A-90A6E63AE354}"/>
                </a:ext>
              </a:extLst>
            </p:cNvPr>
            <p:cNvGrpSpPr/>
            <p:nvPr/>
          </p:nvGrpSpPr>
          <p:grpSpPr>
            <a:xfrm>
              <a:off x="1202749" y="2546246"/>
              <a:ext cx="2339748" cy="3605089"/>
              <a:chOff x="795338" y="-196850"/>
              <a:chExt cx="4591050" cy="7073900"/>
            </a:xfrm>
          </p:grpSpPr>
          <p:sp>
            <p:nvSpPr>
              <p:cNvPr id="7" name="Freeform 5">
                <a:extLst>
                  <a:ext uri="{FF2B5EF4-FFF2-40B4-BE49-F238E27FC236}">
                    <a16:creationId xmlns:a16="http://schemas.microsoft.com/office/drawing/2014/main" id="{CC6CA2CF-9AB6-447D-BFB6-5BF833A09A3A}"/>
                  </a:ext>
                </a:extLst>
              </p:cNvPr>
              <p:cNvSpPr>
                <a:spLocks/>
              </p:cNvSpPr>
              <p:nvPr/>
            </p:nvSpPr>
            <p:spPr bwMode="auto">
              <a:xfrm>
                <a:off x="795338" y="1270000"/>
                <a:ext cx="4360863" cy="5607050"/>
              </a:xfrm>
              <a:custGeom>
                <a:avLst/>
                <a:gdLst>
                  <a:gd name="T0" fmla="*/ 1080 w 1831"/>
                  <a:gd name="T1" fmla="*/ 1234 h 2335"/>
                  <a:gd name="T2" fmla="*/ 977 w 1831"/>
                  <a:gd name="T3" fmla="*/ 1329 h 2335"/>
                  <a:gd name="T4" fmla="*/ 878 w 1831"/>
                  <a:gd name="T5" fmla="*/ 1889 h 2335"/>
                  <a:gd name="T6" fmla="*/ 807 w 1831"/>
                  <a:gd name="T7" fmla="*/ 2234 h 2335"/>
                  <a:gd name="T8" fmla="*/ 700 w 1831"/>
                  <a:gd name="T9" fmla="*/ 2326 h 2335"/>
                  <a:gd name="T10" fmla="*/ 575 w 1831"/>
                  <a:gd name="T11" fmla="*/ 2271 h 2335"/>
                  <a:gd name="T12" fmla="*/ 558 w 1831"/>
                  <a:gd name="T13" fmla="*/ 2102 h 2335"/>
                  <a:gd name="T14" fmla="*/ 641 w 1831"/>
                  <a:gd name="T15" fmla="*/ 1658 h 2335"/>
                  <a:gd name="T16" fmla="*/ 719 w 1831"/>
                  <a:gd name="T17" fmla="*/ 1262 h 2335"/>
                  <a:gd name="T18" fmla="*/ 682 w 1831"/>
                  <a:gd name="T19" fmla="*/ 1068 h 2335"/>
                  <a:gd name="T20" fmla="*/ 546 w 1831"/>
                  <a:gd name="T21" fmla="*/ 743 h 2335"/>
                  <a:gd name="T22" fmla="*/ 497 w 1831"/>
                  <a:gd name="T23" fmla="*/ 715 h 2335"/>
                  <a:gd name="T24" fmla="*/ 95 w 1831"/>
                  <a:gd name="T25" fmla="*/ 730 h 2335"/>
                  <a:gd name="T26" fmla="*/ 6 w 1831"/>
                  <a:gd name="T27" fmla="*/ 654 h 2335"/>
                  <a:gd name="T28" fmla="*/ 64 w 1831"/>
                  <a:gd name="T29" fmla="*/ 557 h 2335"/>
                  <a:gd name="T30" fmla="*/ 254 w 1831"/>
                  <a:gd name="T31" fmla="*/ 505 h 2335"/>
                  <a:gd name="T32" fmla="*/ 504 w 1831"/>
                  <a:gd name="T33" fmla="*/ 439 h 2335"/>
                  <a:gd name="T34" fmla="*/ 620 w 1831"/>
                  <a:gd name="T35" fmla="*/ 465 h 2335"/>
                  <a:gd name="T36" fmla="*/ 800 w 1831"/>
                  <a:gd name="T37" fmla="*/ 394 h 2335"/>
                  <a:gd name="T38" fmla="*/ 1666 w 1831"/>
                  <a:gd name="T39" fmla="*/ 26 h 2335"/>
                  <a:gd name="T40" fmla="*/ 1808 w 1831"/>
                  <a:gd name="T41" fmla="*/ 66 h 2335"/>
                  <a:gd name="T42" fmla="*/ 1751 w 1831"/>
                  <a:gd name="T43" fmla="*/ 193 h 2335"/>
                  <a:gd name="T44" fmla="*/ 1319 w 1831"/>
                  <a:gd name="T45" fmla="*/ 379 h 2335"/>
                  <a:gd name="T46" fmla="*/ 1083 w 1831"/>
                  <a:gd name="T47" fmla="*/ 474 h 2335"/>
                  <a:gd name="T48" fmla="*/ 1065 w 1831"/>
                  <a:gd name="T49" fmla="*/ 517 h 2335"/>
                  <a:gd name="T50" fmla="*/ 1326 w 1831"/>
                  <a:gd name="T51" fmla="*/ 1133 h 2335"/>
                  <a:gd name="T52" fmla="*/ 1570 w 1831"/>
                  <a:gd name="T53" fmla="*/ 1720 h 2335"/>
                  <a:gd name="T54" fmla="*/ 1729 w 1831"/>
                  <a:gd name="T55" fmla="*/ 2097 h 2335"/>
                  <a:gd name="T56" fmla="*/ 1661 w 1831"/>
                  <a:gd name="T57" fmla="*/ 2291 h 2335"/>
                  <a:gd name="T58" fmla="*/ 1491 w 1831"/>
                  <a:gd name="T59" fmla="*/ 2213 h 2335"/>
                  <a:gd name="T60" fmla="*/ 1285 w 1831"/>
                  <a:gd name="T61" fmla="*/ 1723 h 2335"/>
                  <a:gd name="T62" fmla="*/ 1080 w 1831"/>
                  <a:gd name="T63" fmla="*/ 1234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1" h="2335">
                    <a:moveTo>
                      <a:pt x="1080" y="1234"/>
                    </a:moveTo>
                    <a:cubicBezTo>
                      <a:pt x="1012" y="1239"/>
                      <a:pt x="989" y="1262"/>
                      <a:pt x="977" y="1329"/>
                    </a:cubicBezTo>
                    <a:cubicBezTo>
                      <a:pt x="945" y="1516"/>
                      <a:pt x="912" y="1703"/>
                      <a:pt x="878" y="1889"/>
                    </a:cubicBezTo>
                    <a:cubicBezTo>
                      <a:pt x="857" y="2005"/>
                      <a:pt x="831" y="2119"/>
                      <a:pt x="807" y="2234"/>
                    </a:cubicBezTo>
                    <a:cubicBezTo>
                      <a:pt x="799" y="2276"/>
                      <a:pt x="750" y="2318"/>
                      <a:pt x="700" y="2326"/>
                    </a:cubicBezTo>
                    <a:cubicBezTo>
                      <a:pt x="646" y="2335"/>
                      <a:pt x="603" y="2313"/>
                      <a:pt x="575" y="2271"/>
                    </a:cubicBezTo>
                    <a:cubicBezTo>
                      <a:pt x="541" y="2216"/>
                      <a:pt x="547" y="2159"/>
                      <a:pt x="558" y="2102"/>
                    </a:cubicBezTo>
                    <a:cubicBezTo>
                      <a:pt x="585" y="1954"/>
                      <a:pt x="613" y="1806"/>
                      <a:pt x="641" y="1658"/>
                    </a:cubicBezTo>
                    <a:cubicBezTo>
                      <a:pt x="666" y="1526"/>
                      <a:pt x="688" y="1393"/>
                      <a:pt x="719" y="1262"/>
                    </a:cubicBezTo>
                    <a:cubicBezTo>
                      <a:pt x="737" y="1188"/>
                      <a:pt x="707" y="1129"/>
                      <a:pt x="682" y="1068"/>
                    </a:cubicBezTo>
                    <a:cubicBezTo>
                      <a:pt x="638" y="959"/>
                      <a:pt x="590" y="852"/>
                      <a:pt x="546" y="743"/>
                    </a:cubicBezTo>
                    <a:cubicBezTo>
                      <a:pt x="535" y="717"/>
                      <a:pt x="524" y="714"/>
                      <a:pt x="497" y="715"/>
                    </a:cubicBezTo>
                    <a:cubicBezTo>
                      <a:pt x="363" y="723"/>
                      <a:pt x="229" y="727"/>
                      <a:pt x="95" y="730"/>
                    </a:cubicBezTo>
                    <a:cubicBezTo>
                      <a:pt x="49" y="731"/>
                      <a:pt x="14" y="699"/>
                      <a:pt x="6" y="654"/>
                    </a:cubicBezTo>
                    <a:cubicBezTo>
                      <a:pt x="0" y="614"/>
                      <a:pt x="22" y="571"/>
                      <a:pt x="64" y="557"/>
                    </a:cubicBezTo>
                    <a:cubicBezTo>
                      <a:pt x="127" y="537"/>
                      <a:pt x="190" y="522"/>
                      <a:pt x="254" y="505"/>
                    </a:cubicBezTo>
                    <a:cubicBezTo>
                      <a:pt x="337" y="483"/>
                      <a:pt x="422" y="465"/>
                      <a:pt x="504" y="439"/>
                    </a:cubicBezTo>
                    <a:cubicBezTo>
                      <a:pt x="554" y="423"/>
                      <a:pt x="592" y="436"/>
                      <a:pt x="620" y="465"/>
                    </a:cubicBezTo>
                    <a:cubicBezTo>
                      <a:pt x="683" y="440"/>
                      <a:pt x="742" y="418"/>
                      <a:pt x="800" y="394"/>
                    </a:cubicBezTo>
                    <a:cubicBezTo>
                      <a:pt x="1044" y="292"/>
                      <a:pt x="1422" y="129"/>
                      <a:pt x="1666" y="26"/>
                    </a:cubicBezTo>
                    <a:cubicBezTo>
                      <a:pt x="1726" y="0"/>
                      <a:pt x="1783" y="15"/>
                      <a:pt x="1808" y="66"/>
                    </a:cubicBezTo>
                    <a:cubicBezTo>
                      <a:pt x="1831" y="114"/>
                      <a:pt x="1811" y="166"/>
                      <a:pt x="1751" y="193"/>
                    </a:cubicBezTo>
                    <a:cubicBezTo>
                      <a:pt x="1653" y="238"/>
                      <a:pt x="1419" y="338"/>
                      <a:pt x="1319" y="379"/>
                    </a:cubicBezTo>
                    <a:cubicBezTo>
                      <a:pt x="1241" y="411"/>
                      <a:pt x="1163" y="444"/>
                      <a:pt x="1083" y="474"/>
                    </a:cubicBezTo>
                    <a:cubicBezTo>
                      <a:pt x="1057" y="484"/>
                      <a:pt x="1056" y="498"/>
                      <a:pt x="1065" y="517"/>
                    </a:cubicBezTo>
                    <a:cubicBezTo>
                      <a:pt x="1151" y="723"/>
                      <a:pt x="1239" y="927"/>
                      <a:pt x="1326" y="1133"/>
                    </a:cubicBezTo>
                    <a:cubicBezTo>
                      <a:pt x="1408" y="1328"/>
                      <a:pt x="1488" y="1525"/>
                      <a:pt x="1570" y="1720"/>
                    </a:cubicBezTo>
                    <a:cubicBezTo>
                      <a:pt x="1622" y="1846"/>
                      <a:pt x="1675" y="1972"/>
                      <a:pt x="1729" y="2097"/>
                    </a:cubicBezTo>
                    <a:cubicBezTo>
                      <a:pt x="1761" y="2171"/>
                      <a:pt x="1731" y="2260"/>
                      <a:pt x="1661" y="2291"/>
                    </a:cubicBezTo>
                    <a:cubicBezTo>
                      <a:pt x="1601" y="2318"/>
                      <a:pt x="1521" y="2283"/>
                      <a:pt x="1491" y="2213"/>
                    </a:cubicBezTo>
                    <a:cubicBezTo>
                      <a:pt x="1421" y="2050"/>
                      <a:pt x="1353" y="1886"/>
                      <a:pt x="1285" y="1723"/>
                    </a:cubicBezTo>
                    <a:cubicBezTo>
                      <a:pt x="1216" y="1559"/>
                      <a:pt x="1148" y="1396"/>
                      <a:pt x="1080" y="12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3DA0B862-2C7E-44FF-A594-2A473D802AC1}"/>
                  </a:ext>
                </a:extLst>
              </p:cNvPr>
              <p:cNvSpPr>
                <a:spLocks/>
              </p:cNvSpPr>
              <p:nvPr/>
            </p:nvSpPr>
            <p:spPr bwMode="auto">
              <a:xfrm>
                <a:off x="1685925" y="1109663"/>
                <a:ext cx="1157288" cy="1160463"/>
              </a:xfrm>
              <a:custGeom>
                <a:avLst/>
                <a:gdLst>
                  <a:gd name="T0" fmla="*/ 479 w 486"/>
                  <a:gd name="T1" fmla="*/ 244 h 483"/>
                  <a:gd name="T2" fmla="*/ 241 w 486"/>
                  <a:gd name="T3" fmla="*/ 481 h 483"/>
                  <a:gd name="T4" fmla="*/ 1 w 486"/>
                  <a:gd name="T5" fmla="*/ 240 h 483"/>
                  <a:gd name="T6" fmla="*/ 238 w 486"/>
                  <a:gd name="T7" fmla="*/ 1 h 483"/>
                  <a:gd name="T8" fmla="*/ 479 w 486"/>
                  <a:gd name="T9" fmla="*/ 244 h 483"/>
                </a:gdLst>
                <a:ahLst/>
                <a:cxnLst>
                  <a:cxn ang="0">
                    <a:pos x="T0" y="T1"/>
                  </a:cxn>
                  <a:cxn ang="0">
                    <a:pos x="T2" y="T3"/>
                  </a:cxn>
                  <a:cxn ang="0">
                    <a:pos x="T4" y="T5"/>
                  </a:cxn>
                  <a:cxn ang="0">
                    <a:pos x="T6" y="T7"/>
                  </a:cxn>
                  <a:cxn ang="0">
                    <a:pos x="T8" y="T9"/>
                  </a:cxn>
                </a:cxnLst>
                <a:rect l="0" t="0" r="r" b="b"/>
                <a:pathLst>
                  <a:path w="486" h="483">
                    <a:moveTo>
                      <a:pt x="479" y="244"/>
                    </a:moveTo>
                    <a:cubicBezTo>
                      <a:pt x="479" y="371"/>
                      <a:pt x="366" y="483"/>
                      <a:pt x="241" y="481"/>
                    </a:cubicBezTo>
                    <a:cubicBezTo>
                      <a:pt x="109" y="478"/>
                      <a:pt x="0" y="369"/>
                      <a:pt x="1" y="240"/>
                    </a:cubicBezTo>
                    <a:cubicBezTo>
                      <a:pt x="1" y="113"/>
                      <a:pt x="111" y="2"/>
                      <a:pt x="238" y="1"/>
                    </a:cubicBezTo>
                    <a:cubicBezTo>
                      <a:pt x="368" y="0"/>
                      <a:pt x="486" y="118"/>
                      <a:pt x="479" y="2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
            <p:nvSpPr>
              <p:cNvPr id="12" name="Freeform 10">
                <a:extLst>
                  <a:ext uri="{FF2B5EF4-FFF2-40B4-BE49-F238E27FC236}">
                    <a16:creationId xmlns:a16="http://schemas.microsoft.com/office/drawing/2014/main" id="{374EA090-87F8-446F-80A3-95030B1B2454}"/>
                  </a:ext>
                </a:extLst>
              </p:cNvPr>
              <p:cNvSpPr>
                <a:spLocks/>
              </p:cNvSpPr>
              <p:nvPr/>
            </p:nvSpPr>
            <p:spPr bwMode="auto">
              <a:xfrm>
                <a:off x="3060700" y="-196850"/>
                <a:ext cx="2325688" cy="4094163"/>
              </a:xfrm>
              <a:custGeom>
                <a:avLst/>
                <a:gdLst>
                  <a:gd name="T0" fmla="*/ 0 w 977"/>
                  <a:gd name="T1" fmla="*/ 106 h 1705"/>
                  <a:gd name="T2" fmla="*/ 19 w 977"/>
                  <a:gd name="T3" fmla="*/ 158 h 1705"/>
                  <a:gd name="T4" fmla="*/ 772 w 977"/>
                  <a:gd name="T5" fmla="*/ 730 h 1705"/>
                  <a:gd name="T6" fmla="*/ 559 w 977"/>
                  <a:gd name="T7" fmla="*/ 1649 h 1705"/>
                  <a:gd name="T8" fmla="*/ 580 w 977"/>
                  <a:gd name="T9" fmla="*/ 1705 h 1705"/>
                  <a:gd name="T10" fmla="*/ 817 w 977"/>
                  <a:gd name="T11" fmla="*/ 714 h 1705"/>
                  <a:gd name="T12" fmla="*/ 0 w 977"/>
                  <a:gd name="T13" fmla="*/ 106 h 1705"/>
                </a:gdLst>
                <a:ahLst/>
                <a:cxnLst>
                  <a:cxn ang="0">
                    <a:pos x="T0" y="T1"/>
                  </a:cxn>
                  <a:cxn ang="0">
                    <a:pos x="T2" y="T3"/>
                  </a:cxn>
                  <a:cxn ang="0">
                    <a:pos x="T4" y="T5"/>
                  </a:cxn>
                  <a:cxn ang="0">
                    <a:pos x="T6" y="T7"/>
                  </a:cxn>
                  <a:cxn ang="0">
                    <a:pos x="T8" y="T9"/>
                  </a:cxn>
                  <a:cxn ang="0">
                    <a:pos x="T10" y="T11"/>
                  </a:cxn>
                  <a:cxn ang="0">
                    <a:pos x="T12" y="T13"/>
                  </a:cxn>
                </a:cxnLst>
                <a:rect l="0" t="0" r="r" b="b"/>
                <a:pathLst>
                  <a:path w="977" h="1705">
                    <a:moveTo>
                      <a:pt x="0" y="106"/>
                    </a:moveTo>
                    <a:cubicBezTo>
                      <a:pt x="19" y="158"/>
                      <a:pt x="19" y="158"/>
                      <a:pt x="19" y="158"/>
                    </a:cubicBezTo>
                    <a:cubicBezTo>
                      <a:pt x="285" y="61"/>
                      <a:pt x="626" y="326"/>
                      <a:pt x="772" y="730"/>
                    </a:cubicBezTo>
                    <a:cubicBezTo>
                      <a:pt x="919" y="1135"/>
                      <a:pt x="826" y="1552"/>
                      <a:pt x="559" y="1649"/>
                    </a:cubicBezTo>
                    <a:cubicBezTo>
                      <a:pt x="580" y="1705"/>
                      <a:pt x="580" y="1705"/>
                      <a:pt x="580" y="1705"/>
                    </a:cubicBezTo>
                    <a:cubicBezTo>
                      <a:pt x="871" y="1600"/>
                      <a:pt x="977" y="1156"/>
                      <a:pt x="817" y="714"/>
                    </a:cubicBezTo>
                    <a:cubicBezTo>
                      <a:pt x="656" y="273"/>
                      <a:pt x="291" y="0"/>
                      <a:pt x="0"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06992EDE-FA56-4B03-8FD3-36CA2C574962}"/>
                  </a:ext>
                </a:extLst>
              </p:cNvPr>
              <p:cNvSpPr>
                <a:spLocks/>
              </p:cNvSpPr>
              <p:nvPr/>
            </p:nvSpPr>
            <p:spPr bwMode="auto">
              <a:xfrm>
                <a:off x="3019425" y="57150"/>
                <a:ext cx="1422400" cy="3854450"/>
              </a:xfrm>
              <a:custGeom>
                <a:avLst/>
                <a:gdLst>
                  <a:gd name="T0" fmla="*/ 870 w 896"/>
                  <a:gd name="T1" fmla="*/ 2428 h 2428"/>
                  <a:gd name="T2" fmla="*/ 896 w 896"/>
                  <a:gd name="T3" fmla="*/ 2419 h 2428"/>
                  <a:gd name="T4" fmla="*/ 26 w 896"/>
                  <a:gd name="T5" fmla="*/ 0 h 2428"/>
                  <a:gd name="T6" fmla="*/ 0 w 896"/>
                  <a:gd name="T7" fmla="*/ 9 h 2428"/>
                  <a:gd name="T8" fmla="*/ 870 w 896"/>
                  <a:gd name="T9" fmla="*/ 2428 h 2428"/>
                </a:gdLst>
                <a:ahLst/>
                <a:cxnLst>
                  <a:cxn ang="0">
                    <a:pos x="T0" y="T1"/>
                  </a:cxn>
                  <a:cxn ang="0">
                    <a:pos x="T2" y="T3"/>
                  </a:cxn>
                  <a:cxn ang="0">
                    <a:pos x="T4" y="T5"/>
                  </a:cxn>
                  <a:cxn ang="0">
                    <a:pos x="T6" y="T7"/>
                  </a:cxn>
                  <a:cxn ang="0">
                    <a:pos x="T8" y="T9"/>
                  </a:cxn>
                </a:cxnLst>
                <a:rect l="0" t="0" r="r" b="b"/>
                <a:pathLst>
                  <a:path w="896" h="2428">
                    <a:moveTo>
                      <a:pt x="870" y="2428"/>
                    </a:moveTo>
                    <a:lnTo>
                      <a:pt x="896" y="2419"/>
                    </a:lnTo>
                    <a:lnTo>
                      <a:pt x="26" y="0"/>
                    </a:lnTo>
                    <a:lnTo>
                      <a:pt x="0" y="9"/>
                    </a:lnTo>
                    <a:lnTo>
                      <a:pt x="870" y="24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cxnSp>
          <p:nvCxnSpPr>
            <p:cNvPr id="16" name="Straight Connector 15">
              <a:extLst>
                <a:ext uri="{FF2B5EF4-FFF2-40B4-BE49-F238E27FC236}">
                  <a16:creationId xmlns:a16="http://schemas.microsoft.com/office/drawing/2014/main" id="{1416885D-1C60-4F91-B47E-5B079649873E}"/>
                </a:ext>
              </a:extLst>
            </p:cNvPr>
            <p:cNvCxnSpPr>
              <a:cxnSpLocks/>
            </p:cNvCxnSpPr>
            <p:nvPr/>
          </p:nvCxnSpPr>
          <p:spPr>
            <a:xfrm flipV="1">
              <a:off x="1941951" y="3245604"/>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3E0AF101-7114-4831-AC2C-C768285648F5}"/>
                </a:ext>
              </a:extLst>
            </p:cNvPr>
            <p:cNvSpPr/>
            <p:nvPr/>
          </p:nvSpPr>
          <p:spPr>
            <a:xfrm rot="4079480">
              <a:off x="3582999" y="3070462"/>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E95E7C24-2322-4F44-8B99-AC7FC24A882A}"/>
              </a:ext>
            </a:extLst>
          </p:cNvPr>
          <p:cNvSpPr/>
          <p:nvPr/>
        </p:nvSpPr>
        <p:spPr>
          <a:xfrm>
            <a:off x="9045072" y="5626737"/>
            <a:ext cx="2103836" cy="22322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E8C8AC32-D721-4AFC-8305-6185AB0F5572}"/>
              </a:ext>
            </a:extLst>
          </p:cNvPr>
          <p:cNvSpPr/>
          <p:nvPr/>
        </p:nvSpPr>
        <p:spPr>
          <a:xfrm rot="20234284">
            <a:off x="11017836" y="4762967"/>
            <a:ext cx="181229" cy="101004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087A74C2-6782-4E75-8D14-465B26B3DFE6}"/>
              </a:ext>
            </a:extLst>
          </p:cNvPr>
          <p:cNvSpPr/>
          <p:nvPr/>
        </p:nvSpPr>
        <p:spPr>
          <a:xfrm rot="1307746">
            <a:off x="10262610" y="5111407"/>
            <a:ext cx="152559" cy="61732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F85C64D-1454-4CFA-A636-C7B1EA7412FB}"/>
              </a:ext>
            </a:extLst>
          </p:cNvPr>
          <p:cNvGrpSpPr/>
          <p:nvPr/>
        </p:nvGrpSpPr>
        <p:grpSpPr>
          <a:xfrm rot="535395">
            <a:off x="9698214" y="2063697"/>
            <a:ext cx="1800896" cy="3121056"/>
            <a:chOff x="6176100" y="2992625"/>
            <a:chExt cx="2086518" cy="2086518"/>
          </a:xfrm>
        </p:grpSpPr>
        <p:sp>
          <p:nvSpPr>
            <p:cNvPr id="19" name="Circle: Hollow 18">
              <a:extLst>
                <a:ext uri="{FF2B5EF4-FFF2-40B4-BE49-F238E27FC236}">
                  <a16:creationId xmlns:a16="http://schemas.microsoft.com/office/drawing/2014/main" id="{767342FA-AA98-4942-A45C-8CA0969FC55D}"/>
                </a:ext>
              </a:extLst>
            </p:cNvPr>
            <p:cNvSpPr/>
            <p:nvPr/>
          </p:nvSpPr>
          <p:spPr>
            <a:xfrm>
              <a:off x="6176100" y="2992625"/>
              <a:ext cx="2086518" cy="2086518"/>
            </a:xfrm>
            <a:prstGeom prst="donut">
              <a:avLst>
                <a:gd name="adj" fmla="val 8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2" name="Circle: Hollow 31">
              <a:extLst>
                <a:ext uri="{FF2B5EF4-FFF2-40B4-BE49-F238E27FC236}">
                  <a16:creationId xmlns:a16="http://schemas.microsoft.com/office/drawing/2014/main" id="{A2237916-13D9-4B60-A937-1883CA55BDEB}"/>
                </a:ext>
              </a:extLst>
            </p:cNvPr>
            <p:cNvSpPr/>
            <p:nvPr/>
          </p:nvSpPr>
          <p:spPr>
            <a:xfrm>
              <a:off x="6513918" y="3330443"/>
              <a:ext cx="1410882" cy="1410882"/>
            </a:xfrm>
            <a:prstGeom prst="donut">
              <a:avLst>
                <a:gd name="adj" fmla="val 112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 name="Circle: Hollow 33">
              <a:extLst>
                <a:ext uri="{FF2B5EF4-FFF2-40B4-BE49-F238E27FC236}">
                  <a16:creationId xmlns:a16="http://schemas.microsoft.com/office/drawing/2014/main" id="{9523CADD-081F-4343-AEA0-140719C25B98}"/>
                </a:ext>
              </a:extLst>
            </p:cNvPr>
            <p:cNvSpPr/>
            <p:nvPr/>
          </p:nvSpPr>
          <p:spPr>
            <a:xfrm>
              <a:off x="6840366" y="3646067"/>
              <a:ext cx="779634" cy="779634"/>
            </a:xfrm>
            <a:prstGeom prst="donut">
              <a:avLst>
                <a:gd name="adj" fmla="val 175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88BE0B85-B1BB-495C-B267-6D2E9AB7C85B}"/>
                </a:ext>
              </a:extLst>
            </p:cNvPr>
            <p:cNvSpPr/>
            <p:nvPr/>
          </p:nvSpPr>
          <p:spPr>
            <a:xfrm>
              <a:off x="7087293" y="3891549"/>
              <a:ext cx="285780" cy="2857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E2D679A4-8ECE-4AD8-B664-274027612B45}"/>
              </a:ext>
            </a:extLst>
          </p:cNvPr>
          <p:cNvSpPr txBox="1"/>
          <p:nvPr/>
        </p:nvSpPr>
        <p:spPr>
          <a:xfrm>
            <a:off x="2840048" y="2567753"/>
            <a:ext cx="11771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FCB414"/>
                </a:solidFill>
                <a:effectLst/>
                <a:uLnTx/>
                <a:uFillTx/>
                <a:latin typeface="Open Sans" panose="020B0606030504020204" pitchFamily="34" charset="0"/>
              </a:rPr>
              <a:t>0</a:t>
            </a:r>
            <a:r>
              <a:rPr kumimoji="0" lang="en-US" sz="4000" b="1" i="0" u="none" strike="noStrike" kern="1200" cap="none" spc="0" normalizeH="0" baseline="0" noProof="0" dirty="0">
                <a:ln>
                  <a:noFill/>
                </a:ln>
                <a:solidFill>
                  <a:srgbClr val="FCB414"/>
                </a:solidFill>
                <a:effectLst/>
                <a:uLnTx/>
                <a:uFillTx/>
                <a:latin typeface="Open Sans" panose="020B0606030504020204" pitchFamily="34" charset="0"/>
              </a:rPr>
              <a:t>3</a:t>
            </a:r>
            <a:endParaRPr kumimoji="0" lang="en-GB" sz="40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28BDCBA7-68AA-4184-A0A3-AB1DAEFC05FE}"/>
              </a:ext>
            </a:extLst>
          </p:cNvPr>
          <p:cNvSpPr txBox="1"/>
          <p:nvPr/>
        </p:nvSpPr>
        <p:spPr>
          <a:xfrm>
            <a:off x="2861383" y="1110925"/>
            <a:ext cx="11771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CB1B4A"/>
                </a:solidFill>
                <a:effectLst/>
                <a:uLnTx/>
                <a:uFillTx/>
                <a:latin typeface="Open Sans" panose="020B0606030504020204" pitchFamily="34" charset="0"/>
              </a:rPr>
              <a:t>0</a:t>
            </a:r>
            <a:r>
              <a:rPr kumimoji="0" lang="en-US" sz="4000" b="1" i="0" u="none" strike="noStrike" kern="1200" cap="none" spc="0" normalizeH="0" baseline="0" noProof="0" dirty="0">
                <a:ln>
                  <a:noFill/>
                </a:ln>
                <a:solidFill>
                  <a:srgbClr val="CB1B4A"/>
                </a:solidFill>
                <a:effectLst/>
                <a:uLnTx/>
                <a:uFillTx/>
                <a:latin typeface="Open Sans" panose="020B0606030504020204" pitchFamily="34" charset="0"/>
              </a:rPr>
              <a:t>1</a:t>
            </a:r>
            <a:endParaRPr kumimoji="0" lang="en-GB" sz="40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B1ED2368-84F8-4611-9A4F-80AFF5994C13}"/>
              </a:ext>
            </a:extLst>
          </p:cNvPr>
          <p:cNvSpPr txBox="1"/>
          <p:nvPr/>
        </p:nvSpPr>
        <p:spPr>
          <a:xfrm>
            <a:off x="3941064" y="1199106"/>
            <a:ext cx="4288536" cy="584775"/>
          </a:xfrm>
          <a:prstGeom prst="rect">
            <a:avLst/>
          </a:prstGeom>
          <a:noFill/>
        </p:spPr>
        <p:txBody>
          <a:bodyPr wrap="square" rtlCol="0">
            <a:spAutoFit/>
          </a:bodyPr>
          <a:lstStyle/>
          <a:p>
            <a:pPr lvl="0" algn="just">
              <a:defRPr/>
            </a:pPr>
            <a:r>
              <a:rPr lang="en-US" sz="1600" dirty="0" smtClean="0">
                <a:latin typeface="Open Sans" panose="020B0606030504020204" pitchFamily="34" charset="0"/>
              </a:rPr>
              <a:t>To eliminate </a:t>
            </a:r>
            <a:r>
              <a:rPr lang="en-US" sz="1600" dirty="0">
                <a:latin typeface="Open Sans" panose="020B0606030504020204" pitchFamily="34" charset="0"/>
              </a:rPr>
              <a:t>any potential corrupt practices by de-linking all the steps in the tendering </a:t>
            </a:r>
            <a:r>
              <a:rPr lang="en-US" sz="1600" dirty="0" smtClean="0">
                <a:latin typeface="Open Sans" panose="020B0606030504020204" pitchFamily="34" charset="0"/>
              </a:rPr>
              <a:t> processes</a:t>
            </a:r>
            <a:endParaRPr kumimoji="0" lang="en-GB" sz="1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72FD4B25-8082-4F3F-A9F1-3B69FEAC881C}"/>
              </a:ext>
            </a:extLst>
          </p:cNvPr>
          <p:cNvSpPr txBox="1"/>
          <p:nvPr/>
        </p:nvSpPr>
        <p:spPr>
          <a:xfrm>
            <a:off x="3935587" y="1998391"/>
            <a:ext cx="4288536" cy="584775"/>
          </a:xfrm>
          <a:prstGeom prst="rect">
            <a:avLst/>
          </a:prstGeom>
          <a:noFill/>
        </p:spPr>
        <p:txBody>
          <a:bodyPr wrap="square" rtlCol="0">
            <a:spAutoFit/>
          </a:bodyPr>
          <a:lstStyle/>
          <a:p>
            <a:pPr lvl="0" algn="just">
              <a:defRPr/>
            </a:pPr>
            <a:r>
              <a:rPr lang="en-US" sz="1600" dirty="0" smtClean="0">
                <a:latin typeface="Open Sans" panose="020B0606030504020204" pitchFamily="34" charset="0"/>
              </a:rPr>
              <a:t>To remove </a:t>
            </a:r>
            <a:r>
              <a:rPr lang="en-US" sz="1600" dirty="0">
                <a:latin typeface="Open Sans" panose="020B0606030504020204" pitchFamily="34" charset="0"/>
              </a:rPr>
              <a:t>any </a:t>
            </a:r>
            <a:r>
              <a:rPr lang="en-US" sz="1600" dirty="0" smtClean="0">
                <a:latin typeface="Open Sans" panose="020B0606030504020204" pitchFamily="34" charset="0"/>
              </a:rPr>
              <a:t>bias </a:t>
            </a:r>
            <a:r>
              <a:rPr lang="en-US" sz="1600" dirty="0">
                <a:latin typeface="Open Sans" panose="020B0606030504020204" pitchFamily="34" charset="0"/>
              </a:rPr>
              <a:t>or prejudice, and </a:t>
            </a:r>
            <a:r>
              <a:rPr lang="en-US" sz="1600" dirty="0" smtClean="0">
                <a:latin typeface="Open Sans" panose="020B0606030504020204" pitchFamily="34" charset="0"/>
              </a:rPr>
              <a:t>enforce </a:t>
            </a:r>
            <a:r>
              <a:rPr lang="en-US" sz="1600" dirty="0">
                <a:latin typeface="Open Sans" panose="020B0606030504020204" pitchFamily="34" charset="0"/>
              </a:rPr>
              <a:t>fairness in the tendering </a:t>
            </a:r>
            <a:r>
              <a:rPr lang="en-US" sz="1600" dirty="0" smtClean="0">
                <a:latin typeface="Open Sans" panose="020B0606030504020204" pitchFamily="34" charset="0"/>
              </a:rPr>
              <a:t>and procurement processes</a:t>
            </a:r>
            <a:endParaRPr kumimoji="0" lang="en-GB" sz="1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CC845710-984C-44F3-A568-E66BC54B5681}"/>
              </a:ext>
            </a:extLst>
          </p:cNvPr>
          <p:cNvSpPr txBox="1"/>
          <p:nvPr/>
        </p:nvSpPr>
        <p:spPr>
          <a:xfrm>
            <a:off x="3941949" y="2664687"/>
            <a:ext cx="4288536" cy="830997"/>
          </a:xfrm>
          <a:prstGeom prst="rect">
            <a:avLst/>
          </a:prstGeom>
          <a:noFill/>
        </p:spPr>
        <p:txBody>
          <a:bodyPr wrap="square" rtlCol="0">
            <a:spAutoFit/>
          </a:bodyPr>
          <a:lstStyle/>
          <a:p>
            <a:pPr lvl="0" algn="just">
              <a:defRPr/>
            </a:pPr>
            <a:r>
              <a:rPr lang="en-US" sz="1600" dirty="0" smtClean="0">
                <a:latin typeface="Open Sans" panose="020B0606030504020204" pitchFamily="34" charset="0"/>
              </a:rPr>
              <a:t>To enforce </a:t>
            </a:r>
            <a:r>
              <a:rPr lang="en-US" sz="1600" dirty="0">
                <a:latin typeface="Open Sans" panose="020B0606030504020204" pitchFamily="34" charset="0"/>
              </a:rPr>
              <a:t>merit service strictly on first come first serve basis, and </a:t>
            </a:r>
            <a:r>
              <a:rPr lang="en-US" sz="1600" dirty="0" smtClean="0">
                <a:latin typeface="Open Sans" panose="020B0606030504020204" pitchFamily="34" charset="0"/>
              </a:rPr>
              <a:t>inculcate </a:t>
            </a:r>
            <a:r>
              <a:rPr lang="en-US" sz="1600" dirty="0">
                <a:latin typeface="Open Sans" panose="020B0606030504020204" pitchFamily="34" charset="0"/>
              </a:rPr>
              <a:t>a culture </a:t>
            </a:r>
            <a:r>
              <a:rPr lang="en-US" sz="1600" dirty="0" smtClean="0">
                <a:latin typeface="Open Sans" panose="020B0606030504020204" pitchFamily="34" charset="0"/>
              </a:rPr>
              <a:t>of respecting </a:t>
            </a:r>
            <a:r>
              <a:rPr lang="en-US" sz="1600" dirty="0">
                <a:latin typeface="Open Sans" panose="020B0606030504020204" pitchFamily="34" charset="0"/>
              </a:rPr>
              <a:t>legitimate queuing.</a:t>
            </a:r>
            <a:endParaRPr kumimoji="0" lang="en-GB" sz="1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42EA83E9-B192-48F1-946D-5530F67ED05F}"/>
              </a:ext>
            </a:extLst>
          </p:cNvPr>
          <p:cNvSpPr txBox="1"/>
          <p:nvPr/>
        </p:nvSpPr>
        <p:spPr>
          <a:xfrm>
            <a:off x="2765515" y="1887806"/>
            <a:ext cx="13757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42AFB6"/>
                </a:solidFill>
                <a:effectLst/>
                <a:uLnTx/>
                <a:uFillTx/>
                <a:latin typeface="Open Sans" panose="020B0606030504020204" pitchFamily="34" charset="0"/>
              </a:rPr>
              <a:t>0</a:t>
            </a:r>
            <a:r>
              <a:rPr kumimoji="0" lang="en-US" sz="4000" b="1" i="0" u="none" strike="noStrike" kern="1200" cap="none" spc="0" normalizeH="0" baseline="0" noProof="0" dirty="0">
                <a:ln>
                  <a:noFill/>
                </a:ln>
                <a:solidFill>
                  <a:srgbClr val="42AFB6"/>
                </a:solidFill>
                <a:effectLst/>
                <a:uLnTx/>
                <a:uFillTx/>
                <a:latin typeface="Open Sans" panose="020B0606030504020204" pitchFamily="34" charset="0"/>
              </a:rPr>
              <a:t>2</a:t>
            </a:r>
            <a:endParaRPr kumimoji="0" lang="en-GB" sz="40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50" name="Group 49">
            <a:extLst>
              <a:ext uri="{FF2B5EF4-FFF2-40B4-BE49-F238E27FC236}">
                <a16:creationId xmlns:a16="http://schemas.microsoft.com/office/drawing/2014/main" id="{674DD652-31EF-4346-885E-CA6FC289CE42}"/>
              </a:ext>
            </a:extLst>
          </p:cNvPr>
          <p:cNvGrpSpPr/>
          <p:nvPr/>
        </p:nvGrpSpPr>
        <p:grpSpPr>
          <a:xfrm rot="1434524">
            <a:off x="8590316" y="3176948"/>
            <a:ext cx="1929887" cy="841333"/>
            <a:chOff x="8419743" y="1081666"/>
            <a:chExt cx="1929887" cy="841333"/>
          </a:xfrm>
        </p:grpSpPr>
        <p:cxnSp>
          <p:nvCxnSpPr>
            <p:cNvPr id="48" name="Straight Connector 47">
              <a:extLst>
                <a:ext uri="{FF2B5EF4-FFF2-40B4-BE49-F238E27FC236}">
                  <a16:creationId xmlns:a16="http://schemas.microsoft.com/office/drawing/2014/main" id="{C7A10D6D-D6B2-4F5E-8D33-3EB1AFAE5A6F}"/>
                </a:ext>
              </a:extLst>
            </p:cNvPr>
            <p:cNvCxnSpPr>
              <a:cxnSpLocks/>
            </p:cNvCxnSpPr>
            <p:nvPr/>
          </p:nvCxnSpPr>
          <p:spPr>
            <a:xfrm flipV="1">
              <a:off x="8419743" y="1176315"/>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Isosceles Triangle 48">
              <a:extLst>
                <a:ext uri="{FF2B5EF4-FFF2-40B4-BE49-F238E27FC236}">
                  <a16:creationId xmlns:a16="http://schemas.microsoft.com/office/drawing/2014/main" id="{89CD2969-38A5-4DB8-A5DD-682C5224F103}"/>
                </a:ext>
              </a:extLst>
            </p:cNvPr>
            <p:cNvSpPr/>
            <p:nvPr/>
          </p:nvSpPr>
          <p:spPr>
            <a:xfrm rot="4079480">
              <a:off x="10060791" y="1001173"/>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CD702F32-78B0-4D21-84C5-57A24BF207F7}"/>
              </a:ext>
            </a:extLst>
          </p:cNvPr>
          <p:cNvGrpSpPr/>
          <p:nvPr/>
        </p:nvGrpSpPr>
        <p:grpSpPr>
          <a:xfrm rot="487849">
            <a:off x="8695178" y="4170072"/>
            <a:ext cx="1929887" cy="841333"/>
            <a:chOff x="8419743" y="1081666"/>
            <a:chExt cx="1929887" cy="841333"/>
          </a:xfrm>
          <a:solidFill>
            <a:schemeClr val="accent2"/>
          </a:solidFill>
        </p:grpSpPr>
        <p:cxnSp>
          <p:nvCxnSpPr>
            <p:cNvPr id="55" name="Straight Connector 54">
              <a:extLst>
                <a:ext uri="{FF2B5EF4-FFF2-40B4-BE49-F238E27FC236}">
                  <a16:creationId xmlns:a16="http://schemas.microsoft.com/office/drawing/2014/main" id="{209F03DA-325C-4B83-8C74-DA7152BD77A2}"/>
                </a:ext>
              </a:extLst>
            </p:cNvPr>
            <p:cNvCxnSpPr>
              <a:cxnSpLocks/>
            </p:cNvCxnSpPr>
            <p:nvPr/>
          </p:nvCxnSpPr>
          <p:spPr>
            <a:xfrm flipV="1">
              <a:off x="8419743" y="1176315"/>
              <a:ext cx="1774663" cy="746684"/>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19BC7E4C-A848-4290-AD30-EB52911138ED}"/>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9A696CBD-4D63-40E9-B28D-042A0DFFB175}"/>
              </a:ext>
            </a:extLst>
          </p:cNvPr>
          <p:cNvGrpSpPr/>
          <p:nvPr/>
        </p:nvGrpSpPr>
        <p:grpSpPr>
          <a:xfrm rot="2094843">
            <a:off x="8756785" y="1694777"/>
            <a:ext cx="1929887" cy="841333"/>
            <a:chOff x="8419743" y="1081666"/>
            <a:chExt cx="1929887" cy="841333"/>
          </a:xfrm>
          <a:solidFill>
            <a:schemeClr val="accent5"/>
          </a:solidFill>
        </p:grpSpPr>
        <p:cxnSp>
          <p:nvCxnSpPr>
            <p:cNvPr id="58" name="Straight Connector 57">
              <a:extLst>
                <a:ext uri="{FF2B5EF4-FFF2-40B4-BE49-F238E27FC236}">
                  <a16:creationId xmlns:a16="http://schemas.microsoft.com/office/drawing/2014/main" id="{B8C4A398-BA84-4941-A956-B61C5A915ACE}"/>
                </a:ext>
              </a:extLst>
            </p:cNvPr>
            <p:cNvCxnSpPr>
              <a:cxnSpLocks/>
            </p:cNvCxnSpPr>
            <p:nvPr/>
          </p:nvCxnSpPr>
          <p:spPr>
            <a:xfrm flipV="1">
              <a:off x="8419743" y="1176315"/>
              <a:ext cx="1774663" cy="746684"/>
            </a:xfrm>
            <a:prstGeom prst="line">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Isosceles Triangle 58">
              <a:extLst>
                <a:ext uri="{FF2B5EF4-FFF2-40B4-BE49-F238E27FC236}">
                  <a16:creationId xmlns:a16="http://schemas.microsoft.com/office/drawing/2014/main" id="{AE6EB2DD-44E8-4868-8359-3EA293024AF0}"/>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1" name="TextBox 40">
            <a:extLst>
              <a:ext uri="{FF2B5EF4-FFF2-40B4-BE49-F238E27FC236}">
                <a16:creationId xmlns:a16="http://schemas.microsoft.com/office/drawing/2014/main" id="{E2D679A4-8ECE-4AD8-B664-274027612B45}"/>
              </a:ext>
            </a:extLst>
          </p:cNvPr>
          <p:cNvSpPr txBox="1"/>
          <p:nvPr/>
        </p:nvSpPr>
        <p:spPr>
          <a:xfrm>
            <a:off x="2836067" y="4159191"/>
            <a:ext cx="11771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7030A0"/>
                </a:solidFill>
                <a:effectLst/>
                <a:uLnTx/>
                <a:uFillTx/>
                <a:latin typeface="Open Sans" panose="020B0606030504020204" pitchFamily="34" charset="0"/>
              </a:rPr>
              <a:t>0</a:t>
            </a:r>
            <a:r>
              <a:rPr lang="en-US" sz="4000" b="1" dirty="0" smtClean="0">
                <a:solidFill>
                  <a:srgbClr val="7030A0"/>
                </a:solidFill>
                <a:latin typeface="Open Sans" panose="020B0606030504020204" pitchFamily="34" charset="0"/>
              </a:rPr>
              <a:t>5</a:t>
            </a:r>
            <a:endParaRPr kumimoji="0" lang="en-GB" sz="4000" b="1" i="0" u="none" strike="noStrike" kern="1200" cap="none" spc="0" normalizeH="0" baseline="0" noProof="0" dirty="0">
              <a:ln>
                <a:noFill/>
              </a:ln>
              <a:solidFill>
                <a:srgbClr val="7030A0"/>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1" name="TextBox 50">
            <a:extLst>
              <a:ext uri="{FF2B5EF4-FFF2-40B4-BE49-F238E27FC236}">
                <a16:creationId xmlns:a16="http://schemas.microsoft.com/office/drawing/2014/main" id="{72FD4B25-8082-4F3F-A9F1-3B69FEAC881C}"/>
              </a:ext>
            </a:extLst>
          </p:cNvPr>
          <p:cNvSpPr txBox="1"/>
          <p:nvPr/>
        </p:nvSpPr>
        <p:spPr>
          <a:xfrm>
            <a:off x="3941065" y="3538712"/>
            <a:ext cx="4288536" cy="338554"/>
          </a:xfrm>
          <a:prstGeom prst="rect">
            <a:avLst/>
          </a:prstGeom>
          <a:noFill/>
        </p:spPr>
        <p:txBody>
          <a:bodyPr wrap="square" rtlCol="0">
            <a:spAutoFit/>
          </a:bodyPr>
          <a:lstStyle/>
          <a:p>
            <a:pPr lvl="0" algn="just">
              <a:defRPr/>
            </a:pPr>
            <a:r>
              <a:rPr lang="en-US" sz="1600" dirty="0" smtClean="0">
                <a:latin typeface="Open Sans" panose="020B0606030504020204" pitchFamily="34" charset="0"/>
              </a:rPr>
              <a:t>To create </a:t>
            </a:r>
            <a:r>
              <a:rPr lang="en-US" sz="1600" dirty="0">
                <a:latin typeface="Open Sans" panose="020B0606030504020204" pitchFamily="34" charset="0"/>
              </a:rPr>
              <a:t>an environment of equal opportunities for all. </a:t>
            </a:r>
            <a:endParaRPr kumimoji="0" lang="en-GB" sz="1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52" name="TextBox 51">
            <a:extLst>
              <a:ext uri="{FF2B5EF4-FFF2-40B4-BE49-F238E27FC236}">
                <a16:creationId xmlns:a16="http://schemas.microsoft.com/office/drawing/2014/main" id="{CC845710-984C-44F3-A568-E66BC54B5681}"/>
              </a:ext>
            </a:extLst>
          </p:cNvPr>
          <p:cNvSpPr txBox="1"/>
          <p:nvPr/>
        </p:nvSpPr>
        <p:spPr>
          <a:xfrm>
            <a:off x="3941064" y="4224331"/>
            <a:ext cx="4288535" cy="830997"/>
          </a:xfrm>
          <a:prstGeom prst="rect">
            <a:avLst/>
          </a:prstGeom>
          <a:noFill/>
        </p:spPr>
        <p:txBody>
          <a:bodyPr wrap="square" rtlCol="0">
            <a:spAutoFit/>
          </a:bodyPr>
          <a:lstStyle/>
          <a:p>
            <a:pPr lvl="0" algn="just">
              <a:defRPr/>
            </a:pPr>
            <a:r>
              <a:rPr lang="en-US" sz="1600" dirty="0" smtClean="0">
                <a:latin typeface="Open Sans" panose="020B0606030504020204" pitchFamily="34" charset="0"/>
              </a:rPr>
              <a:t>To maximize </a:t>
            </a:r>
            <a:r>
              <a:rPr lang="en-US" sz="1600" dirty="0">
                <a:latin typeface="Open Sans" panose="020B0606030504020204" pitchFamily="34" charset="0"/>
              </a:rPr>
              <a:t>consumer benefits and drastically </a:t>
            </a:r>
            <a:r>
              <a:rPr lang="en-US" sz="1600" dirty="0" smtClean="0">
                <a:latin typeface="Open Sans" panose="020B0606030504020204" pitchFamily="34" charset="0"/>
              </a:rPr>
              <a:t>cut </a:t>
            </a:r>
            <a:r>
              <a:rPr lang="en-US" sz="1600" dirty="0">
                <a:latin typeface="Open Sans" panose="020B0606030504020204" pitchFamily="34" charset="0"/>
              </a:rPr>
              <a:t>costs in the supply chain of </a:t>
            </a:r>
            <a:r>
              <a:rPr lang="en-US" sz="1600" dirty="0" smtClean="0">
                <a:latin typeface="Open Sans" panose="020B0606030504020204" pitchFamily="34" charset="0"/>
              </a:rPr>
              <a:t>institutions</a:t>
            </a:r>
          </a:p>
          <a:p>
            <a:pPr lvl="0" algn="just">
              <a:defRPr/>
            </a:pPr>
            <a:endParaRPr kumimoji="0" lang="en-GB" sz="1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53" name="TextBox 52">
            <a:extLst>
              <a:ext uri="{FF2B5EF4-FFF2-40B4-BE49-F238E27FC236}">
                <a16:creationId xmlns:a16="http://schemas.microsoft.com/office/drawing/2014/main" id="{42EA83E9-B192-48F1-946D-5530F67ED05F}"/>
              </a:ext>
            </a:extLst>
          </p:cNvPr>
          <p:cNvSpPr txBox="1"/>
          <p:nvPr/>
        </p:nvSpPr>
        <p:spPr>
          <a:xfrm>
            <a:off x="2752220" y="3427490"/>
            <a:ext cx="13757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074D67"/>
                </a:solidFill>
                <a:effectLst/>
                <a:uLnTx/>
                <a:uFillTx/>
                <a:latin typeface="Open Sans" panose="020B0606030504020204" pitchFamily="34" charset="0"/>
              </a:rPr>
              <a:t>0</a:t>
            </a:r>
            <a:r>
              <a:rPr lang="en-US" sz="4000" b="1" dirty="0">
                <a:solidFill>
                  <a:srgbClr val="074D67"/>
                </a:solidFill>
                <a:latin typeface="Open Sans" panose="020B0606030504020204" pitchFamily="34" charset="0"/>
              </a:rPr>
              <a:t>4</a:t>
            </a:r>
            <a:endParaRPr kumimoji="0" lang="en-GB" sz="4000" b="1" i="0" u="none" strike="noStrike" kern="1200" cap="none" spc="0" normalizeH="0" baseline="0" noProof="0" dirty="0">
              <a:ln>
                <a:noFill/>
              </a:ln>
              <a:solidFill>
                <a:srgbClr val="074D67"/>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0" name="TextBox 59">
            <a:extLst>
              <a:ext uri="{FF2B5EF4-FFF2-40B4-BE49-F238E27FC236}">
                <a16:creationId xmlns:a16="http://schemas.microsoft.com/office/drawing/2014/main" id="{E2D679A4-8ECE-4AD8-B664-274027612B45}"/>
              </a:ext>
            </a:extLst>
          </p:cNvPr>
          <p:cNvSpPr txBox="1"/>
          <p:nvPr/>
        </p:nvSpPr>
        <p:spPr>
          <a:xfrm>
            <a:off x="2861383" y="4918851"/>
            <a:ext cx="11771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chemeClr val="accent1">
                    <a:lumMod val="75000"/>
                  </a:schemeClr>
                </a:solidFill>
                <a:effectLst/>
                <a:uLnTx/>
                <a:uFillTx/>
                <a:latin typeface="Open Sans" panose="020B0606030504020204" pitchFamily="34" charset="0"/>
              </a:rPr>
              <a:t>0</a:t>
            </a:r>
            <a:r>
              <a:rPr lang="en-US" sz="4000" b="1" noProof="0" dirty="0">
                <a:solidFill>
                  <a:schemeClr val="accent1">
                    <a:lumMod val="75000"/>
                  </a:schemeClr>
                </a:solidFill>
                <a:latin typeface="Open Sans" panose="020B0606030504020204" pitchFamily="34" charset="0"/>
              </a:rPr>
              <a:t>6</a:t>
            </a:r>
            <a:endParaRPr kumimoji="0" lang="en-GB" sz="4000" b="1" i="0" u="none" strike="noStrike" kern="1200" cap="none" spc="0" normalizeH="0" baseline="0" noProof="0" dirty="0">
              <a:ln>
                <a:noFill/>
              </a:ln>
              <a:solidFill>
                <a:schemeClr val="accent1">
                  <a:lumMod val="75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1" name="TextBox 60">
            <a:extLst>
              <a:ext uri="{FF2B5EF4-FFF2-40B4-BE49-F238E27FC236}">
                <a16:creationId xmlns:a16="http://schemas.microsoft.com/office/drawing/2014/main" id="{CC845710-984C-44F3-A568-E66BC54B5681}"/>
              </a:ext>
            </a:extLst>
          </p:cNvPr>
          <p:cNvSpPr txBox="1"/>
          <p:nvPr/>
        </p:nvSpPr>
        <p:spPr>
          <a:xfrm>
            <a:off x="3941064" y="4971091"/>
            <a:ext cx="4288535" cy="584775"/>
          </a:xfrm>
          <a:prstGeom prst="rect">
            <a:avLst/>
          </a:prstGeom>
          <a:noFill/>
        </p:spPr>
        <p:txBody>
          <a:bodyPr wrap="square" rtlCol="0">
            <a:spAutoFit/>
          </a:bodyPr>
          <a:lstStyle/>
          <a:p>
            <a:pPr lvl="0" algn="just">
              <a:defRPr/>
            </a:pPr>
            <a:r>
              <a:rPr lang="en-US" sz="1600" dirty="0" smtClean="0">
                <a:latin typeface="Open Sans" panose="020B0606030504020204" pitchFamily="34" charset="0"/>
              </a:rPr>
              <a:t>To provide </a:t>
            </a:r>
            <a:r>
              <a:rPr lang="en-US" sz="1600" dirty="0">
                <a:latin typeface="Open Sans" panose="020B0606030504020204" pitchFamily="34" charset="0"/>
              </a:rPr>
              <a:t>job/service seekers with fair access and exposure to prospective employers/service providers.</a:t>
            </a:r>
            <a:endParaRPr kumimoji="0" lang="en-GB" sz="16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62" name="TextBox 61">
            <a:extLst>
              <a:ext uri="{FF2B5EF4-FFF2-40B4-BE49-F238E27FC236}">
                <a16:creationId xmlns:a16="http://schemas.microsoft.com/office/drawing/2014/main" id="{E2D679A4-8ECE-4AD8-B664-274027612B45}"/>
              </a:ext>
            </a:extLst>
          </p:cNvPr>
          <p:cNvSpPr txBox="1"/>
          <p:nvPr/>
        </p:nvSpPr>
        <p:spPr>
          <a:xfrm>
            <a:off x="2840048" y="5767412"/>
            <a:ext cx="11771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chemeClr val="bg1">
                    <a:lumMod val="65000"/>
                  </a:schemeClr>
                </a:solidFill>
                <a:effectLst/>
                <a:uLnTx/>
                <a:uFillTx/>
                <a:latin typeface="Open Sans" panose="020B0606030504020204" pitchFamily="34" charset="0"/>
              </a:rPr>
              <a:t>0</a:t>
            </a:r>
            <a:r>
              <a:rPr lang="en-US" sz="4000" b="1" dirty="0">
                <a:solidFill>
                  <a:schemeClr val="bg1">
                    <a:lumMod val="65000"/>
                  </a:schemeClr>
                </a:solidFill>
                <a:latin typeface="Open Sans" panose="020B0606030504020204" pitchFamily="34" charset="0"/>
              </a:rPr>
              <a:t>7</a:t>
            </a:r>
            <a:endParaRPr kumimoji="0" lang="en-GB" sz="4000" b="1" i="0" u="none" strike="noStrike" kern="1200" cap="none" spc="0" normalizeH="0" baseline="0" noProof="0" dirty="0">
              <a:ln>
                <a:noFill/>
              </a:ln>
              <a:solidFill>
                <a:schemeClr val="bg1">
                  <a:lumMod val="65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3" name="TextBox 62">
            <a:extLst>
              <a:ext uri="{FF2B5EF4-FFF2-40B4-BE49-F238E27FC236}">
                <a16:creationId xmlns:a16="http://schemas.microsoft.com/office/drawing/2014/main" id="{CC845710-984C-44F3-A568-E66BC54B5681}"/>
              </a:ext>
            </a:extLst>
          </p:cNvPr>
          <p:cNvSpPr txBox="1"/>
          <p:nvPr/>
        </p:nvSpPr>
        <p:spPr>
          <a:xfrm>
            <a:off x="3941064" y="5752320"/>
            <a:ext cx="4288535" cy="830997"/>
          </a:xfrm>
          <a:prstGeom prst="rect">
            <a:avLst/>
          </a:prstGeom>
          <a:noFill/>
        </p:spPr>
        <p:txBody>
          <a:bodyPr wrap="square" rtlCol="0">
            <a:spAutoFit/>
          </a:bodyPr>
          <a:lstStyle/>
          <a:p>
            <a:pPr lvl="0" algn="just">
              <a:defRPr/>
            </a:pPr>
            <a:r>
              <a:rPr lang="en-US" sz="1600" dirty="0" smtClean="0">
                <a:latin typeface="Open Sans" panose="020B0606030504020204" pitchFamily="34" charset="0"/>
              </a:rPr>
              <a:t>To </a:t>
            </a:r>
            <a:r>
              <a:rPr lang="en-US" sz="1600" dirty="0" smtClean="0">
                <a:latin typeface="Open Sans" panose="020B0606030504020204" pitchFamily="34" charset="0"/>
              </a:rPr>
              <a:t>provide </a:t>
            </a:r>
            <a:r>
              <a:rPr lang="en-US" sz="1600" dirty="0">
                <a:latin typeface="Open Sans" panose="020B0606030504020204" pitchFamily="34" charset="0"/>
              </a:rPr>
              <a:t>all suppliers, contractors and service providers with equal access and exposure to prospective </a:t>
            </a:r>
            <a:r>
              <a:rPr lang="en-US" sz="1600" dirty="0" smtClean="0">
                <a:latin typeface="Open Sans" panose="020B0606030504020204" pitchFamily="34" charset="0"/>
              </a:rPr>
              <a:t>customers</a:t>
            </a:r>
          </a:p>
        </p:txBody>
      </p:sp>
    </p:spTree>
    <p:extLst>
      <p:ext uri="{BB962C8B-B14F-4D97-AF65-F5344CB8AC3E}">
        <p14:creationId xmlns:p14="http://schemas.microsoft.com/office/powerpoint/2010/main" val="1386001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69A64847-F02E-4B3A-9965-DBA5A96A18A2}"/>
              </a:ext>
            </a:extLst>
          </p:cNvPr>
          <p:cNvSpPr txBox="1"/>
          <p:nvPr/>
        </p:nvSpPr>
        <p:spPr>
          <a:xfrm>
            <a:off x="1397000" y="295060"/>
            <a:ext cx="9138934" cy="861774"/>
          </a:xfrm>
          <a:prstGeom prst="rect">
            <a:avLst/>
          </a:prstGeom>
          <a:noFill/>
        </p:spPr>
        <p:txBody>
          <a:bodyPr wrap="square" rtlCol="0">
            <a:spAutoFit/>
          </a:bodyPr>
          <a:lstStyle/>
          <a:p>
            <a:pPr lvl="0" algn="ctr">
              <a:defRPr/>
            </a:pPr>
            <a:r>
              <a:rPr lang="en-US" sz="5000" b="1" dirty="0" smtClean="0">
                <a:latin typeface="Noto Sans" panose="020B0502040504020204" pitchFamily="34"/>
                <a:ea typeface="Noto Sans" panose="020B0502040504020204" pitchFamily="34"/>
                <a:cs typeface="Noto Sans" panose="020B0502040504020204" pitchFamily="34"/>
              </a:rPr>
              <a:t>What Drove </a:t>
            </a:r>
            <a:r>
              <a:rPr lang="en-US" sz="5000" b="1" dirty="0">
                <a:latin typeface="Noto Sans" panose="020B0502040504020204" pitchFamily="34"/>
                <a:ea typeface="Noto Sans" panose="020B0502040504020204" pitchFamily="34"/>
                <a:cs typeface="Noto Sans" panose="020B0502040504020204" pitchFamily="34"/>
              </a:rPr>
              <a:t>U</a:t>
            </a:r>
            <a:r>
              <a:rPr lang="en-US" sz="5000" b="1" dirty="0" smtClean="0">
                <a:latin typeface="Noto Sans" panose="020B0502040504020204" pitchFamily="34"/>
                <a:ea typeface="Noto Sans" panose="020B0502040504020204" pitchFamily="34"/>
                <a:cs typeface="Noto Sans" panose="020B0502040504020204" pitchFamily="34"/>
              </a:rPr>
              <a:t>s </a:t>
            </a:r>
            <a:r>
              <a:rPr lang="en-US" sz="5000" b="1" dirty="0">
                <a:latin typeface="Noto Sans" panose="020B0502040504020204" pitchFamily="34"/>
                <a:ea typeface="Noto Sans" panose="020B0502040504020204" pitchFamily="34"/>
                <a:cs typeface="Noto Sans" panose="020B0502040504020204" pitchFamily="34"/>
              </a:rPr>
              <a:t>H</a:t>
            </a:r>
            <a:r>
              <a:rPr lang="en-US" sz="5000" b="1" dirty="0" smtClean="0">
                <a:latin typeface="Noto Sans" panose="020B0502040504020204" pitchFamily="34"/>
                <a:ea typeface="Noto Sans" panose="020B0502040504020204" pitchFamily="34"/>
                <a:cs typeface="Noto Sans" panose="020B0502040504020204" pitchFamily="34"/>
              </a:rPr>
              <a:t>ere?</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8" name="Freeform 5">
            <a:extLst>
              <a:ext uri="{FF2B5EF4-FFF2-40B4-BE49-F238E27FC236}">
                <a16:creationId xmlns:a16="http://schemas.microsoft.com/office/drawing/2014/main" id="{ECC5D7D8-1243-406F-82D9-D102610028AC}"/>
              </a:ext>
            </a:extLst>
          </p:cNvPr>
          <p:cNvSpPr>
            <a:spLocks/>
          </p:cNvSpPr>
          <p:nvPr/>
        </p:nvSpPr>
        <p:spPr bwMode="auto">
          <a:xfrm>
            <a:off x="186130" y="1823844"/>
            <a:ext cx="2182166" cy="3049908"/>
          </a:xfrm>
          <a:custGeom>
            <a:avLst/>
            <a:gdLst>
              <a:gd name="T0" fmla="*/ 1406 w 1411"/>
              <a:gd name="T1" fmla="*/ 919 h 1818"/>
              <a:gd name="T2" fmla="*/ 1378 w 1411"/>
              <a:gd name="T3" fmla="*/ 845 h 1818"/>
              <a:gd name="T4" fmla="*/ 1291 w 1411"/>
              <a:gd name="T5" fmla="*/ 682 h 1818"/>
              <a:gd name="T6" fmla="*/ 1263 w 1411"/>
              <a:gd name="T7" fmla="*/ 591 h 1818"/>
              <a:gd name="T8" fmla="*/ 1248 w 1411"/>
              <a:gd name="T9" fmla="*/ 466 h 1818"/>
              <a:gd name="T10" fmla="*/ 1192 w 1411"/>
              <a:gd name="T11" fmla="*/ 298 h 1818"/>
              <a:gd name="T12" fmla="*/ 1064 w 1411"/>
              <a:gd name="T13" fmla="*/ 135 h 1818"/>
              <a:gd name="T14" fmla="*/ 749 w 1411"/>
              <a:gd name="T15" fmla="*/ 10 h 1818"/>
              <a:gd name="T16" fmla="*/ 573 w 1411"/>
              <a:gd name="T17" fmla="*/ 8 h 1818"/>
              <a:gd name="T18" fmla="*/ 441 w 1411"/>
              <a:gd name="T19" fmla="*/ 25 h 1818"/>
              <a:gd name="T20" fmla="*/ 311 w 1411"/>
              <a:gd name="T21" fmla="*/ 69 h 1818"/>
              <a:gd name="T22" fmla="*/ 163 w 1411"/>
              <a:gd name="T23" fmla="*/ 160 h 1818"/>
              <a:gd name="T24" fmla="*/ 39 w 1411"/>
              <a:gd name="T25" fmla="*/ 351 h 1818"/>
              <a:gd name="T26" fmla="*/ 5 w 1411"/>
              <a:gd name="T27" fmla="*/ 514 h 1818"/>
              <a:gd name="T28" fmla="*/ 23 w 1411"/>
              <a:gd name="T29" fmla="*/ 749 h 1818"/>
              <a:gd name="T30" fmla="*/ 72 w 1411"/>
              <a:gd name="T31" fmla="*/ 899 h 1818"/>
              <a:gd name="T32" fmla="*/ 194 w 1411"/>
              <a:gd name="T33" fmla="*/ 1108 h 1818"/>
              <a:gd name="T34" fmla="*/ 201 w 1411"/>
              <a:gd name="T35" fmla="*/ 1123 h 1818"/>
              <a:gd name="T36" fmla="*/ 204 w 1411"/>
              <a:gd name="T37" fmla="*/ 1215 h 1818"/>
              <a:gd name="T38" fmla="*/ 199 w 1411"/>
              <a:gd name="T39" fmla="*/ 1474 h 1818"/>
              <a:gd name="T40" fmla="*/ 209 w 1411"/>
              <a:gd name="T41" fmla="*/ 1492 h 1818"/>
              <a:gd name="T42" fmla="*/ 334 w 1411"/>
              <a:gd name="T43" fmla="*/ 1551 h 1818"/>
              <a:gd name="T44" fmla="*/ 423 w 1411"/>
              <a:gd name="T45" fmla="*/ 1594 h 1818"/>
              <a:gd name="T46" fmla="*/ 553 w 1411"/>
              <a:gd name="T47" fmla="*/ 1658 h 1818"/>
              <a:gd name="T48" fmla="*/ 680 w 1411"/>
              <a:gd name="T49" fmla="*/ 1719 h 1818"/>
              <a:gd name="T50" fmla="*/ 833 w 1411"/>
              <a:gd name="T51" fmla="*/ 1790 h 1818"/>
              <a:gd name="T52" fmla="*/ 889 w 1411"/>
              <a:gd name="T53" fmla="*/ 1818 h 1818"/>
              <a:gd name="T54" fmla="*/ 955 w 1411"/>
              <a:gd name="T55" fmla="*/ 1431 h 1818"/>
              <a:gd name="T56" fmla="*/ 965 w 1411"/>
              <a:gd name="T57" fmla="*/ 1434 h 1818"/>
              <a:gd name="T58" fmla="*/ 1080 w 1411"/>
              <a:gd name="T59" fmla="*/ 1446 h 1818"/>
              <a:gd name="T60" fmla="*/ 1240 w 1411"/>
              <a:gd name="T61" fmla="*/ 1439 h 1818"/>
              <a:gd name="T62" fmla="*/ 1266 w 1411"/>
              <a:gd name="T63" fmla="*/ 1426 h 1818"/>
              <a:gd name="T64" fmla="*/ 1283 w 1411"/>
              <a:gd name="T65" fmla="*/ 1357 h 1818"/>
              <a:gd name="T66" fmla="*/ 1255 w 1411"/>
              <a:gd name="T67" fmla="*/ 1273 h 1818"/>
              <a:gd name="T68" fmla="*/ 1255 w 1411"/>
              <a:gd name="T69" fmla="*/ 1260 h 1818"/>
              <a:gd name="T70" fmla="*/ 1281 w 1411"/>
              <a:gd name="T71" fmla="*/ 1187 h 1818"/>
              <a:gd name="T72" fmla="*/ 1276 w 1411"/>
              <a:gd name="T73" fmla="*/ 1169 h 1818"/>
              <a:gd name="T74" fmla="*/ 1235 w 1411"/>
              <a:gd name="T75" fmla="*/ 1131 h 1818"/>
              <a:gd name="T76" fmla="*/ 1240 w 1411"/>
              <a:gd name="T77" fmla="*/ 1123 h 1818"/>
              <a:gd name="T78" fmla="*/ 1291 w 1411"/>
              <a:gd name="T79" fmla="*/ 1090 h 1818"/>
              <a:gd name="T80" fmla="*/ 1296 w 1411"/>
              <a:gd name="T81" fmla="*/ 1077 h 1818"/>
              <a:gd name="T82" fmla="*/ 1291 w 1411"/>
              <a:gd name="T83" fmla="*/ 1039 h 1818"/>
              <a:gd name="T84" fmla="*/ 1283 w 1411"/>
              <a:gd name="T85" fmla="*/ 980 h 1818"/>
              <a:gd name="T86" fmla="*/ 1370 w 1411"/>
              <a:gd name="T87" fmla="*/ 970 h 1818"/>
              <a:gd name="T88" fmla="*/ 1406 w 1411"/>
              <a:gd name="T89" fmla="*/ 919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1" h="1818">
                <a:moveTo>
                  <a:pt x="1406" y="919"/>
                </a:moveTo>
                <a:cubicBezTo>
                  <a:pt x="1395" y="894"/>
                  <a:pt x="1390" y="868"/>
                  <a:pt x="1378" y="845"/>
                </a:cubicBezTo>
                <a:cubicBezTo>
                  <a:pt x="1350" y="792"/>
                  <a:pt x="1319" y="738"/>
                  <a:pt x="1291" y="682"/>
                </a:cubicBezTo>
                <a:cubicBezTo>
                  <a:pt x="1276" y="654"/>
                  <a:pt x="1263" y="626"/>
                  <a:pt x="1263" y="591"/>
                </a:cubicBezTo>
                <a:cubicBezTo>
                  <a:pt x="1260" y="550"/>
                  <a:pt x="1255" y="507"/>
                  <a:pt x="1248" y="466"/>
                </a:cubicBezTo>
                <a:cubicBezTo>
                  <a:pt x="1238" y="407"/>
                  <a:pt x="1220" y="351"/>
                  <a:pt x="1192" y="298"/>
                </a:cubicBezTo>
                <a:cubicBezTo>
                  <a:pt x="1161" y="234"/>
                  <a:pt x="1118" y="181"/>
                  <a:pt x="1064" y="135"/>
                </a:cubicBezTo>
                <a:cubicBezTo>
                  <a:pt x="973" y="59"/>
                  <a:pt x="866" y="23"/>
                  <a:pt x="749" y="10"/>
                </a:cubicBezTo>
                <a:cubicBezTo>
                  <a:pt x="690" y="3"/>
                  <a:pt x="632" y="0"/>
                  <a:pt x="573" y="8"/>
                </a:cubicBezTo>
                <a:cubicBezTo>
                  <a:pt x="527" y="13"/>
                  <a:pt x="484" y="15"/>
                  <a:pt x="441" y="25"/>
                </a:cubicBezTo>
                <a:cubicBezTo>
                  <a:pt x="395" y="36"/>
                  <a:pt x="354" y="51"/>
                  <a:pt x="311" y="69"/>
                </a:cubicBezTo>
                <a:cubicBezTo>
                  <a:pt x="255" y="89"/>
                  <a:pt x="207" y="122"/>
                  <a:pt x="163" y="160"/>
                </a:cubicBezTo>
                <a:cubicBezTo>
                  <a:pt x="105" y="214"/>
                  <a:pt x="64" y="278"/>
                  <a:pt x="39" y="351"/>
                </a:cubicBezTo>
                <a:cubicBezTo>
                  <a:pt x="18" y="405"/>
                  <a:pt x="8" y="461"/>
                  <a:pt x="5" y="514"/>
                </a:cubicBezTo>
                <a:cubicBezTo>
                  <a:pt x="0" y="593"/>
                  <a:pt x="5" y="672"/>
                  <a:pt x="23" y="749"/>
                </a:cubicBezTo>
                <a:cubicBezTo>
                  <a:pt x="33" y="800"/>
                  <a:pt x="51" y="850"/>
                  <a:pt x="72" y="899"/>
                </a:cubicBezTo>
                <a:cubicBezTo>
                  <a:pt x="102" y="973"/>
                  <a:pt x="143" y="1044"/>
                  <a:pt x="194" y="1108"/>
                </a:cubicBezTo>
                <a:cubicBezTo>
                  <a:pt x="199" y="1110"/>
                  <a:pt x="201" y="1118"/>
                  <a:pt x="201" y="1123"/>
                </a:cubicBezTo>
                <a:cubicBezTo>
                  <a:pt x="204" y="1153"/>
                  <a:pt x="204" y="1184"/>
                  <a:pt x="204" y="1215"/>
                </a:cubicBezTo>
                <a:cubicBezTo>
                  <a:pt x="204" y="1301"/>
                  <a:pt x="201" y="1388"/>
                  <a:pt x="199" y="1474"/>
                </a:cubicBezTo>
                <a:cubicBezTo>
                  <a:pt x="199" y="1484"/>
                  <a:pt x="199" y="1490"/>
                  <a:pt x="209" y="1492"/>
                </a:cubicBezTo>
                <a:cubicBezTo>
                  <a:pt x="250" y="1512"/>
                  <a:pt x="293" y="1530"/>
                  <a:pt x="334" y="1551"/>
                </a:cubicBezTo>
                <a:cubicBezTo>
                  <a:pt x="364" y="1563"/>
                  <a:pt x="392" y="1581"/>
                  <a:pt x="423" y="1594"/>
                </a:cubicBezTo>
                <a:cubicBezTo>
                  <a:pt x="466" y="1617"/>
                  <a:pt x="509" y="1637"/>
                  <a:pt x="553" y="1658"/>
                </a:cubicBezTo>
                <a:cubicBezTo>
                  <a:pt x="596" y="1678"/>
                  <a:pt x="637" y="1698"/>
                  <a:pt x="680" y="1719"/>
                </a:cubicBezTo>
                <a:cubicBezTo>
                  <a:pt x="731" y="1742"/>
                  <a:pt x="782" y="1767"/>
                  <a:pt x="833" y="1790"/>
                </a:cubicBezTo>
                <a:cubicBezTo>
                  <a:pt x="851" y="1800"/>
                  <a:pt x="868" y="1808"/>
                  <a:pt x="889" y="1818"/>
                </a:cubicBezTo>
                <a:cubicBezTo>
                  <a:pt x="912" y="1688"/>
                  <a:pt x="935" y="1561"/>
                  <a:pt x="955" y="1431"/>
                </a:cubicBezTo>
                <a:cubicBezTo>
                  <a:pt x="960" y="1431"/>
                  <a:pt x="963" y="1431"/>
                  <a:pt x="965" y="1434"/>
                </a:cubicBezTo>
                <a:cubicBezTo>
                  <a:pt x="1003" y="1439"/>
                  <a:pt x="1042" y="1444"/>
                  <a:pt x="1080" y="1446"/>
                </a:cubicBezTo>
                <a:cubicBezTo>
                  <a:pt x="1133" y="1451"/>
                  <a:pt x="1187" y="1451"/>
                  <a:pt x="1240" y="1439"/>
                </a:cubicBezTo>
                <a:cubicBezTo>
                  <a:pt x="1250" y="1436"/>
                  <a:pt x="1258" y="1434"/>
                  <a:pt x="1266" y="1426"/>
                </a:cubicBezTo>
                <a:cubicBezTo>
                  <a:pt x="1286" y="1408"/>
                  <a:pt x="1291" y="1383"/>
                  <a:pt x="1283" y="1357"/>
                </a:cubicBezTo>
                <a:cubicBezTo>
                  <a:pt x="1278" y="1329"/>
                  <a:pt x="1266" y="1301"/>
                  <a:pt x="1255" y="1273"/>
                </a:cubicBezTo>
                <a:cubicBezTo>
                  <a:pt x="1255" y="1268"/>
                  <a:pt x="1255" y="1263"/>
                  <a:pt x="1255" y="1260"/>
                </a:cubicBezTo>
                <a:cubicBezTo>
                  <a:pt x="1263" y="1235"/>
                  <a:pt x="1271" y="1209"/>
                  <a:pt x="1281" y="1187"/>
                </a:cubicBezTo>
                <a:cubicBezTo>
                  <a:pt x="1283" y="1179"/>
                  <a:pt x="1281" y="1174"/>
                  <a:pt x="1276" y="1169"/>
                </a:cubicBezTo>
                <a:cubicBezTo>
                  <a:pt x="1263" y="1156"/>
                  <a:pt x="1248" y="1143"/>
                  <a:pt x="1235" y="1131"/>
                </a:cubicBezTo>
                <a:cubicBezTo>
                  <a:pt x="1238" y="1125"/>
                  <a:pt x="1240" y="1125"/>
                  <a:pt x="1240" y="1123"/>
                </a:cubicBezTo>
                <a:cubicBezTo>
                  <a:pt x="1258" y="1113"/>
                  <a:pt x="1273" y="1100"/>
                  <a:pt x="1291" y="1090"/>
                </a:cubicBezTo>
                <a:cubicBezTo>
                  <a:pt x="1294" y="1087"/>
                  <a:pt x="1296" y="1082"/>
                  <a:pt x="1296" y="1077"/>
                </a:cubicBezTo>
                <a:cubicBezTo>
                  <a:pt x="1296" y="1064"/>
                  <a:pt x="1294" y="1052"/>
                  <a:pt x="1291" y="1039"/>
                </a:cubicBezTo>
                <a:cubicBezTo>
                  <a:pt x="1288" y="1018"/>
                  <a:pt x="1286" y="998"/>
                  <a:pt x="1283" y="980"/>
                </a:cubicBezTo>
                <a:cubicBezTo>
                  <a:pt x="1314" y="975"/>
                  <a:pt x="1342" y="973"/>
                  <a:pt x="1370" y="970"/>
                </a:cubicBezTo>
                <a:cubicBezTo>
                  <a:pt x="1400" y="965"/>
                  <a:pt x="1411" y="950"/>
                  <a:pt x="1406" y="9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D87D6E8C-8A05-4B29-9CC4-0A7E0ED04193}"/>
              </a:ext>
            </a:extLst>
          </p:cNvPr>
          <p:cNvGrpSpPr/>
          <p:nvPr/>
        </p:nvGrpSpPr>
        <p:grpSpPr>
          <a:xfrm>
            <a:off x="642590" y="2236377"/>
            <a:ext cx="1292808" cy="1288528"/>
            <a:chOff x="1275080" y="2425138"/>
            <a:chExt cx="1767344" cy="1623089"/>
          </a:xfrm>
        </p:grpSpPr>
        <p:grpSp>
          <p:nvGrpSpPr>
            <p:cNvPr id="11" name="Group 10">
              <a:extLst>
                <a:ext uri="{FF2B5EF4-FFF2-40B4-BE49-F238E27FC236}">
                  <a16:creationId xmlns:a16="http://schemas.microsoft.com/office/drawing/2014/main" id="{C188E4C3-A6C3-40A5-B1F2-7E9A6927AB63}"/>
                </a:ext>
              </a:extLst>
            </p:cNvPr>
            <p:cNvGrpSpPr/>
            <p:nvPr/>
          </p:nvGrpSpPr>
          <p:grpSpPr>
            <a:xfrm>
              <a:off x="1275080" y="2940787"/>
              <a:ext cx="1107440" cy="1107440"/>
              <a:chOff x="6462442" y="2139874"/>
              <a:chExt cx="1176833" cy="1176833"/>
            </a:xfrm>
          </p:grpSpPr>
          <p:sp>
            <p:nvSpPr>
              <p:cNvPr id="64" name="Freeform 5">
                <a:extLst>
                  <a:ext uri="{FF2B5EF4-FFF2-40B4-BE49-F238E27FC236}">
                    <a16:creationId xmlns:a16="http://schemas.microsoft.com/office/drawing/2014/main" id="{D72B1805-5F83-4CB7-883E-A90B4841C53C}"/>
                  </a:ext>
                </a:extLst>
              </p:cNvPr>
              <p:cNvSpPr>
                <a:spLocks noEditPoints="1"/>
              </p:cNvSpPr>
              <p:nvPr/>
            </p:nvSpPr>
            <p:spPr bwMode="auto">
              <a:xfrm>
                <a:off x="6462442" y="2139874"/>
                <a:ext cx="1176833" cy="1176833"/>
              </a:xfrm>
              <a:custGeom>
                <a:avLst/>
                <a:gdLst>
                  <a:gd name="T0" fmla="*/ 486 w 658"/>
                  <a:gd name="T1" fmla="*/ 587 h 658"/>
                  <a:gd name="T2" fmla="*/ 432 w 658"/>
                  <a:gd name="T3" fmla="*/ 571 h 658"/>
                  <a:gd name="T4" fmla="*/ 379 w 658"/>
                  <a:gd name="T5" fmla="*/ 603 h 658"/>
                  <a:gd name="T6" fmla="*/ 342 w 658"/>
                  <a:gd name="T7" fmla="*/ 657 h 658"/>
                  <a:gd name="T8" fmla="*/ 275 w 658"/>
                  <a:gd name="T9" fmla="*/ 652 h 658"/>
                  <a:gd name="T10" fmla="*/ 251 w 658"/>
                  <a:gd name="T11" fmla="*/ 594 h 658"/>
                  <a:gd name="T12" fmla="*/ 201 w 658"/>
                  <a:gd name="T13" fmla="*/ 558 h 658"/>
                  <a:gd name="T14" fmla="*/ 134 w 658"/>
                  <a:gd name="T15" fmla="*/ 576 h 658"/>
                  <a:gd name="T16" fmla="*/ 89 w 658"/>
                  <a:gd name="T17" fmla="*/ 553 h 658"/>
                  <a:gd name="T18" fmla="*/ 66 w 658"/>
                  <a:gd name="T19" fmla="*/ 494 h 658"/>
                  <a:gd name="T20" fmla="*/ 92 w 658"/>
                  <a:gd name="T21" fmla="*/ 449 h 658"/>
                  <a:gd name="T22" fmla="*/ 78 w 658"/>
                  <a:gd name="T23" fmla="*/ 402 h 658"/>
                  <a:gd name="T24" fmla="*/ 18 w 658"/>
                  <a:gd name="T25" fmla="*/ 366 h 658"/>
                  <a:gd name="T26" fmla="*/ 3 w 658"/>
                  <a:gd name="T27" fmla="*/ 283 h 658"/>
                  <a:gd name="T28" fmla="*/ 66 w 658"/>
                  <a:gd name="T29" fmla="*/ 251 h 658"/>
                  <a:gd name="T30" fmla="*/ 102 w 658"/>
                  <a:gd name="T31" fmla="*/ 200 h 658"/>
                  <a:gd name="T32" fmla="*/ 83 w 658"/>
                  <a:gd name="T33" fmla="*/ 136 h 658"/>
                  <a:gd name="T34" fmla="*/ 132 w 658"/>
                  <a:gd name="T35" fmla="*/ 66 h 658"/>
                  <a:gd name="T36" fmla="*/ 197 w 658"/>
                  <a:gd name="T37" fmla="*/ 87 h 658"/>
                  <a:gd name="T38" fmla="*/ 259 w 658"/>
                  <a:gd name="T39" fmla="*/ 78 h 658"/>
                  <a:gd name="T40" fmla="*/ 292 w 658"/>
                  <a:gd name="T41" fmla="*/ 19 h 658"/>
                  <a:gd name="T42" fmla="*/ 377 w 658"/>
                  <a:gd name="T43" fmla="*/ 4 h 658"/>
                  <a:gd name="T44" fmla="*/ 408 w 658"/>
                  <a:gd name="T45" fmla="*/ 66 h 658"/>
                  <a:gd name="T46" fmla="*/ 456 w 658"/>
                  <a:gd name="T47" fmla="*/ 102 h 658"/>
                  <a:gd name="T48" fmla="*/ 524 w 658"/>
                  <a:gd name="T49" fmla="*/ 83 h 658"/>
                  <a:gd name="T50" fmla="*/ 582 w 658"/>
                  <a:gd name="T51" fmla="*/ 118 h 658"/>
                  <a:gd name="T52" fmla="*/ 587 w 658"/>
                  <a:gd name="T53" fmla="*/ 171 h 658"/>
                  <a:gd name="T54" fmla="*/ 569 w 658"/>
                  <a:gd name="T55" fmla="*/ 227 h 658"/>
                  <a:gd name="T56" fmla="*/ 601 w 658"/>
                  <a:gd name="T57" fmla="*/ 279 h 658"/>
                  <a:gd name="T58" fmla="*/ 657 w 658"/>
                  <a:gd name="T59" fmla="*/ 317 h 658"/>
                  <a:gd name="T60" fmla="*/ 654 w 658"/>
                  <a:gd name="T61" fmla="*/ 377 h 658"/>
                  <a:gd name="T62" fmla="*/ 594 w 658"/>
                  <a:gd name="T63" fmla="*/ 407 h 658"/>
                  <a:gd name="T64" fmla="*/ 560 w 658"/>
                  <a:gd name="T65" fmla="*/ 451 h 658"/>
                  <a:gd name="T66" fmla="*/ 575 w 658"/>
                  <a:gd name="T67" fmla="*/ 523 h 658"/>
                  <a:gd name="T68" fmla="*/ 527 w 658"/>
                  <a:gd name="T69" fmla="*/ 592 h 658"/>
                  <a:gd name="T70" fmla="*/ 529 w 658"/>
                  <a:gd name="T71" fmla="*/ 329 h 658"/>
                  <a:gd name="T72" fmla="*/ 129 w 658"/>
                  <a:gd name="T73" fmla="*/ 330 h 658"/>
                  <a:gd name="T74" fmla="*/ 529 w 658"/>
                  <a:gd name="T75" fmla="*/ 32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658">
                    <a:moveTo>
                      <a:pt x="511" y="597"/>
                    </a:moveTo>
                    <a:cubicBezTo>
                      <a:pt x="501" y="598"/>
                      <a:pt x="494" y="591"/>
                      <a:pt x="486" y="587"/>
                    </a:cubicBezTo>
                    <a:cubicBezTo>
                      <a:pt x="476" y="582"/>
                      <a:pt x="467" y="576"/>
                      <a:pt x="457" y="571"/>
                    </a:cubicBezTo>
                    <a:cubicBezTo>
                      <a:pt x="449" y="567"/>
                      <a:pt x="440" y="567"/>
                      <a:pt x="432" y="571"/>
                    </a:cubicBezTo>
                    <a:cubicBezTo>
                      <a:pt x="421" y="575"/>
                      <a:pt x="411" y="578"/>
                      <a:pt x="400" y="582"/>
                    </a:cubicBezTo>
                    <a:cubicBezTo>
                      <a:pt x="390" y="586"/>
                      <a:pt x="383" y="593"/>
                      <a:pt x="379" y="603"/>
                    </a:cubicBezTo>
                    <a:cubicBezTo>
                      <a:pt x="375" y="614"/>
                      <a:pt x="370" y="626"/>
                      <a:pt x="367" y="638"/>
                    </a:cubicBezTo>
                    <a:cubicBezTo>
                      <a:pt x="364" y="647"/>
                      <a:pt x="353" y="658"/>
                      <a:pt x="342" y="657"/>
                    </a:cubicBezTo>
                    <a:cubicBezTo>
                      <a:pt x="328" y="657"/>
                      <a:pt x="313" y="658"/>
                      <a:pt x="299" y="657"/>
                    </a:cubicBezTo>
                    <a:cubicBezTo>
                      <a:pt x="291" y="656"/>
                      <a:pt x="283" y="655"/>
                      <a:pt x="275" y="652"/>
                    </a:cubicBezTo>
                    <a:cubicBezTo>
                      <a:pt x="266" y="649"/>
                      <a:pt x="262" y="641"/>
                      <a:pt x="260" y="632"/>
                    </a:cubicBezTo>
                    <a:cubicBezTo>
                      <a:pt x="257" y="619"/>
                      <a:pt x="254" y="606"/>
                      <a:pt x="251" y="594"/>
                    </a:cubicBezTo>
                    <a:cubicBezTo>
                      <a:pt x="247" y="583"/>
                      <a:pt x="240" y="576"/>
                      <a:pt x="230" y="572"/>
                    </a:cubicBezTo>
                    <a:cubicBezTo>
                      <a:pt x="220" y="567"/>
                      <a:pt x="211" y="563"/>
                      <a:pt x="201" y="558"/>
                    </a:cubicBezTo>
                    <a:cubicBezTo>
                      <a:pt x="189" y="552"/>
                      <a:pt x="177" y="554"/>
                      <a:pt x="165" y="561"/>
                    </a:cubicBezTo>
                    <a:cubicBezTo>
                      <a:pt x="155" y="566"/>
                      <a:pt x="144" y="571"/>
                      <a:pt x="134" y="576"/>
                    </a:cubicBezTo>
                    <a:cubicBezTo>
                      <a:pt x="124" y="579"/>
                      <a:pt x="114" y="579"/>
                      <a:pt x="106" y="571"/>
                    </a:cubicBezTo>
                    <a:cubicBezTo>
                      <a:pt x="100" y="565"/>
                      <a:pt x="95" y="559"/>
                      <a:pt x="89" y="553"/>
                    </a:cubicBezTo>
                    <a:cubicBezTo>
                      <a:pt x="82" y="545"/>
                      <a:pt x="75" y="537"/>
                      <a:pt x="68" y="529"/>
                    </a:cubicBezTo>
                    <a:cubicBezTo>
                      <a:pt x="59" y="518"/>
                      <a:pt x="59" y="507"/>
                      <a:pt x="66" y="494"/>
                    </a:cubicBezTo>
                    <a:cubicBezTo>
                      <a:pt x="73" y="482"/>
                      <a:pt x="81" y="470"/>
                      <a:pt x="88" y="458"/>
                    </a:cubicBezTo>
                    <a:cubicBezTo>
                      <a:pt x="90" y="455"/>
                      <a:pt x="91" y="452"/>
                      <a:pt x="92" y="449"/>
                    </a:cubicBezTo>
                    <a:cubicBezTo>
                      <a:pt x="95" y="443"/>
                      <a:pt x="91" y="439"/>
                      <a:pt x="89" y="434"/>
                    </a:cubicBezTo>
                    <a:cubicBezTo>
                      <a:pt x="86" y="423"/>
                      <a:pt x="82" y="413"/>
                      <a:pt x="78" y="402"/>
                    </a:cubicBezTo>
                    <a:cubicBezTo>
                      <a:pt x="74" y="391"/>
                      <a:pt x="66" y="383"/>
                      <a:pt x="54" y="379"/>
                    </a:cubicBezTo>
                    <a:cubicBezTo>
                      <a:pt x="42" y="375"/>
                      <a:pt x="30" y="371"/>
                      <a:pt x="18" y="366"/>
                    </a:cubicBezTo>
                    <a:cubicBezTo>
                      <a:pt x="9" y="362"/>
                      <a:pt x="1" y="355"/>
                      <a:pt x="1" y="343"/>
                    </a:cubicBezTo>
                    <a:cubicBezTo>
                      <a:pt x="0" y="323"/>
                      <a:pt x="0" y="303"/>
                      <a:pt x="3" y="283"/>
                    </a:cubicBezTo>
                    <a:cubicBezTo>
                      <a:pt x="5" y="271"/>
                      <a:pt x="15" y="262"/>
                      <a:pt x="26" y="260"/>
                    </a:cubicBezTo>
                    <a:cubicBezTo>
                      <a:pt x="40" y="257"/>
                      <a:pt x="53" y="254"/>
                      <a:pt x="66" y="251"/>
                    </a:cubicBezTo>
                    <a:cubicBezTo>
                      <a:pt x="75" y="248"/>
                      <a:pt x="82" y="242"/>
                      <a:pt x="86" y="234"/>
                    </a:cubicBezTo>
                    <a:cubicBezTo>
                      <a:pt x="92" y="223"/>
                      <a:pt x="97" y="211"/>
                      <a:pt x="102" y="200"/>
                    </a:cubicBezTo>
                    <a:cubicBezTo>
                      <a:pt x="106" y="191"/>
                      <a:pt x="105" y="181"/>
                      <a:pt x="101" y="172"/>
                    </a:cubicBezTo>
                    <a:cubicBezTo>
                      <a:pt x="95" y="160"/>
                      <a:pt x="89" y="148"/>
                      <a:pt x="83" y="136"/>
                    </a:cubicBezTo>
                    <a:cubicBezTo>
                      <a:pt x="79" y="125"/>
                      <a:pt x="80" y="115"/>
                      <a:pt x="87" y="107"/>
                    </a:cubicBezTo>
                    <a:cubicBezTo>
                      <a:pt x="100" y="91"/>
                      <a:pt x="115" y="78"/>
                      <a:pt x="132" y="66"/>
                    </a:cubicBezTo>
                    <a:cubicBezTo>
                      <a:pt x="141" y="60"/>
                      <a:pt x="153" y="60"/>
                      <a:pt x="162" y="65"/>
                    </a:cubicBezTo>
                    <a:cubicBezTo>
                      <a:pt x="173" y="72"/>
                      <a:pt x="185" y="80"/>
                      <a:pt x="197" y="87"/>
                    </a:cubicBezTo>
                    <a:cubicBezTo>
                      <a:pt x="206" y="92"/>
                      <a:pt x="217" y="93"/>
                      <a:pt x="228" y="90"/>
                    </a:cubicBezTo>
                    <a:cubicBezTo>
                      <a:pt x="238" y="86"/>
                      <a:pt x="249" y="83"/>
                      <a:pt x="259" y="78"/>
                    </a:cubicBezTo>
                    <a:cubicBezTo>
                      <a:pt x="267" y="75"/>
                      <a:pt x="274" y="68"/>
                      <a:pt x="277" y="59"/>
                    </a:cubicBezTo>
                    <a:cubicBezTo>
                      <a:pt x="282" y="46"/>
                      <a:pt x="287" y="32"/>
                      <a:pt x="292" y="19"/>
                    </a:cubicBezTo>
                    <a:cubicBezTo>
                      <a:pt x="295" y="9"/>
                      <a:pt x="306" y="1"/>
                      <a:pt x="316" y="0"/>
                    </a:cubicBezTo>
                    <a:cubicBezTo>
                      <a:pt x="337" y="0"/>
                      <a:pt x="357" y="1"/>
                      <a:pt x="377" y="4"/>
                    </a:cubicBezTo>
                    <a:cubicBezTo>
                      <a:pt x="386" y="5"/>
                      <a:pt x="396" y="16"/>
                      <a:pt x="398" y="26"/>
                    </a:cubicBezTo>
                    <a:cubicBezTo>
                      <a:pt x="401" y="39"/>
                      <a:pt x="404" y="53"/>
                      <a:pt x="408" y="66"/>
                    </a:cubicBezTo>
                    <a:cubicBezTo>
                      <a:pt x="410" y="75"/>
                      <a:pt x="416" y="82"/>
                      <a:pt x="424" y="87"/>
                    </a:cubicBezTo>
                    <a:cubicBezTo>
                      <a:pt x="434" y="92"/>
                      <a:pt x="445" y="97"/>
                      <a:pt x="456" y="102"/>
                    </a:cubicBezTo>
                    <a:cubicBezTo>
                      <a:pt x="467" y="106"/>
                      <a:pt x="477" y="105"/>
                      <a:pt x="487" y="100"/>
                    </a:cubicBezTo>
                    <a:cubicBezTo>
                      <a:pt x="500" y="94"/>
                      <a:pt x="512" y="88"/>
                      <a:pt x="524" y="83"/>
                    </a:cubicBezTo>
                    <a:cubicBezTo>
                      <a:pt x="534" y="79"/>
                      <a:pt x="544" y="80"/>
                      <a:pt x="552" y="88"/>
                    </a:cubicBezTo>
                    <a:cubicBezTo>
                      <a:pt x="562" y="98"/>
                      <a:pt x="574" y="107"/>
                      <a:pt x="582" y="118"/>
                    </a:cubicBezTo>
                    <a:cubicBezTo>
                      <a:pt x="590" y="127"/>
                      <a:pt x="599" y="137"/>
                      <a:pt x="597" y="151"/>
                    </a:cubicBezTo>
                    <a:cubicBezTo>
                      <a:pt x="596" y="159"/>
                      <a:pt x="591" y="165"/>
                      <a:pt x="587" y="171"/>
                    </a:cubicBezTo>
                    <a:cubicBezTo>
                      <a:pt x="582" y="181"/>
                      <a:pt x="576" y="190"/>
                      <a:pt x="570" y="199"/>
                    </a:cubicBezTo>
                    <a:cubicBezTo>
                      <a:pt x="564" y="208"/>
                      <a:pt x="563" y="217"/>
                      <a:pt x="569" y="227"/>
                    </a:cubicBezTo>
                    <a:cubicBezTo>
                      <a:pt x="573" y="236"/>
                      <a:pt x="576" y="246"/>
                      <a:pt x="579" y="255"/>
                    </a:cubicBezTo>
                    <a:cubicBezTo>
                      <a:pt x="583" y="266"/>
                      <a:pt x="590" y="275"/>
                      <a:pt x="601" y="279"/>
                    </a:cubicBezTo>
                    <a:cubicBezTo>
                      <a:pt x="613" y="283"/>
                      <a:pt x="626" y="288"/>
                      <a:pt x="638" y="292"/>
                    </a:cubicBezTo>
                    <a:cubicBezTo>
                      <a:pt x="648" y="295"/>
                      <a:pt x="658" y="306"/>
                      <a:pt x="657" y="317"/>
                    </a:cubicBezTo>
                    <a:cubicBezTo>
                      <a:pt x="657" y="322"/>
                      <a:pt x="658" y="328"/>
                      <a:pt x="658" y="334"/>
                    </a:cubicBezTo>
                    <a:cubicBezTo>
                      <a:pt x="657" y="348"/>
                      <a:pt x="656" y="363"/>
                      <a:pt x="654" y="377"/>
                    </a:cubicBezTo>
                    <a:cubicBezTo>
                      <a:pt x="653" y="386"/>
                      <a:pt x="642" y="396"/>
                      <a:pt x="633" y="398"/>
                    </a:cubicBezTo>
                    <a:cubicBezTo>
                      <a:pt x="620" y="401"/>
                      <a:pt x="607" y="404"/>
                      <a:pt x="594" y="407"/>
                    </a:cubicBezTo>
                    <a:cubicBezTo>
                      <a:pt x="581" y="411"/>
                      <a:pt x="574" y="421"/>
                      <a:pt x="569" y="433"/>
                    </a:cubicBezTo>
                    <a:cubicBezTo>
                      <a:pt x="566" y="440"/>
                      <a:pt x="563" y="446"/>
                      <a:pt x="560" y="451"/>
                    </a:cubicBezTo>
                    <a:cubicBezTo>
                      <a:pt x="552" y="465"/>
                      <a:pt x="553" y="479"/>
                      <a:pt x="560" y="493"/>
                    </a:cubicBezTo>
                    <a:cubicBezTo>
                      <a:pt x="565" y="503"/>
                      <a:pt x="570" y="513"/>
                      <a:pt x="575" y="523"/>
                    </a:cubicBezTo>
                    <a:cubicBezTo>
                      <a:pt x="579" y="534"/>
                      <a:pt x="578" y="544"/>
                      <a:pt x="570" y="553"/>
                    </a:cubicBezTo>
                    <a:cubicBezTo>
                      <a:pt x="557" y="567"/>
                      <a:pt x="543" y="580"/>
                      <a:pt x="527" y="592"/>
                    </a:cubicBezTo>
                    <a:cubicBezTo>
                      <a:pt x="522" y="595"/>
                      <a:pt x="517" y="597"/>
                      <a:pt x="511" y="597"/>
                    </a:cubicBezTo>
                    <a:close/>
                    <a:moveTo>
                      <a:pt x="529" y="329"/>
                    </a:moveTo>
                    <a:cubicBezTo>
                      <a:pt x="529" y="219"/>
                      <a:pt x="438" y="129"/>
                      <a:pt x="329" y="129"/>
                    </a:cubicBezTo>
                    <a:cubicBezTo>
                      <a:pt x="218" y="130"/>
                      <a:pt x="129" y="219"/>
                      <a:pt x="129" y="330"/>
                    </a:cubicBezTo>
                    <a:cubicBezTo>
                      <a:pt x="130" y="439"/>
                      <a:pt x="219" y="529"/>
                      <a:pt x="329" y="529"/>
                    </a:cubicBezTo>
                    <a:cubicBezTo>
                      <a:pt x="440" y="529"/>
                      <a:pt x="529" y="439"/>
                      <a:pt x="529" y="3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Oval 9">
                <a:extLst>
                  <a:ext uri="{FF2B5EF4-FFF2-40B4-BE49-F238E27FC236}">
                    <a16:creationId xmlns:a16="http://schemas.microsoft.com/office/drawing/2014/main" id="{19E94EE0-B2DB-4FF4-93AB-60D2EDB3C697}"/>
                  </a:ext>
                </a:extLst>
              </p:cNvPr>
              <p:cNvSpPr/>
              <p:nvPr/>
            </p:nvSpPr>
            <p:spPr>
              <a:xfrm>
                <a:off x="6675150" y="2352582"/>
                <a:ext cx="751416" cy="751416"/>
              </a:xfrm>
              <a:prstGeom prst="ellipse">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55E46EB1-CEB8-4C34-B887-9AE0C37B3E3D}"/>
                </a:ext>
              </a:extLst>
            </p:cNvPr>
            <p:cNvGrpSpPr/>
            <p:nvPr/>
          </p:nvGrpSpPr>
          <p:grpSpPr>
            <a:xfrm rot="20691204">
              <a:off x="2122944" y="2425138"/>
              <a:ext cx="919480" cy="919480"/>
              <a:chOff x="6462442" y="2139874"/>
              <a:chExt cx="1176833" cy="1176833"/>
            </a:xfrm>
          </p:grpSpPr>
          <p:sp>
            <p:nvSpPr>
              <p:cNvPr id="67" name="Freeform 5">
                <a:extLst>
                  <a:ext uri="{FF2B5EF4-FFF2-40B4-BE49-F238E27FC236}">
                    <a16:creationId xmlns:a16="http://schemas.microsoft.com/office/drawing/2014/main" id="{4DA5D72D-F7D6-48F2-9AE7-F3D24B6CA2F7}"/>
                  </a:ext>
                </a:extLst>
              </p:cNvPr>
              <p:cNvSpPr>
                <a:spLocks noEditPoints="1"/>
              </p:cNvSpPr>
              <p:nvPr/>
            </p:nvSpPr>
            <p:spPr bwMode="auto">
              <a:xfrm>
                <a:off x="6462442" y="2139874"/>
                <a:ext cx="1176833" cy="1176833"/>
              </a:xfrm>
              <a:custGeom>
                <a:avLst/>
                <a:gdLst>
                  <a:gd name="T0" fmla="*/ 486 w 658"/>
                  <a:gd name="T1" fmla="*/ 587 h 658"/>
                  <a:gd name="T2" fmla="*/ 432 w 658"/>
                  <a:gd name="T3" fmla="*/ 571 h 658"/>
                  <a:gd name="T4" fmla="*/ 379 w 658"/>
                  <a:gd name="T5" fmla="*/ 603 h 658"/>
                  <a:gd name="T6" fmla="*/ 342 w 658"/>
                  <a:gd name="T7" fmla="*/ 657 h 658"/>
                  <a:gd name="T8" fmla="*/ 275 w 658"/>
                  <a:gd name="T9" fmla="*/ 652 h 658"/>
                  <a:gd name="T10" fmla="*/ 251 w 658"/>
                  <a:gd name="T11" fmla="*/ 594 h 658"/>
                  <a:gd name="T12" fmla="*/ 201 w 658"/>
                  <a:gd name="T13" fmla="*/ 558 h 658"/>
                  <a:gd name="T14" fmla="*/ 134 w 658"/>
                  <a:gd name="T15" fmla="*/ 576 h 658"/>
                  <a:gd name="T16" fmla="*/ 89 w 658"/>
                  <a:gd name="T17" fmla="*/ 553 h 658"/>
                  <a:gd name="T18" fmla="*/ 66 w 658"/>
                  <a:gd name="T19" fmla="*/ 494 h 658"/>
                  <a:gd name="T20" fmla="*/ 92 w 658"/>
                  <a:gd name="T21" fmla="*/ 449 h 658"/>
                  <a:gd name="T22" fmla="*/ 78 w 658"/>
                  <a:gd name="T23" fmla="*/ 402 h 658"/>
                  <a:gd name="T24" fmla="*/ 18 w 658"/>
                  <a:gd name="T25" fmla="*/ 366 h 658"/>
                  <a:gd name="T26" fmla="*/ 3 w 658"/>
                  <a:gd name="T27" fmla="*/ 283 h 658"/>
                  <a:gd name="T28" fmla="*/ 66 w 658"/>
                  <a:gd name="T29" fmla="*/ 251 h 658"/>
                  <a:gd name="T30" fmla="*/ 102 w 658"/>
                  <a:gd name="T31" fmla="*/ 200 h 658"/>
                  <a:gd name="T32" fmla="*/ 83 w 658"/>
                  <a:gd name="T33" fmla="*/ 136 h 658"/>
                  <a:gd name="T34" fmla="*/ 132 w 658"/>
                  <a:gd name="T35" fmla="*/ 66 h 658"/>
                  <a:gd name="T36" fmla="*/ 197 w 658"/>
                  <a:gd name="T37" fmla="*/ 87 h 658"/>
                  <a:gd name="T38" fmla="*/ 259 w 658"/>
                  <a:gd name="T39" fmla="*/ 78 h 658"/>
                  <a:gd name="T40" fmla="*/ 292 w 658"/>
                  <a:gd name="T41" fmla="*/ 19 h 658"/>
                  <a:gd name="T42" fmla="*/ 377 w 658"/>
                  <a:gd name="T43" fmla="*/ 4 h 658"/>
                  <a:gd name="T44" fmla="*/ 408 w 658"/>
                  <a:gd name="T45" fmla="*/ 66 h 658"/>
                  <a:gd name="T46" fmla="*/ 456 w 658"/>
                  <a:gd name="T47" fmla="*/ 102 h 658"/>
                  <a:gd name="T48" fmla="*/ 524 w 658"/>
                  <a:gd name="T49" fmla="*/ 83 h 658"/>
                  <a:gd name="T50" fmla="*/ 582 w 658"/>
                  <a:gd name="T51" fmla="*/ 118 h 658"/>
                  <a:gd name="T52" fmla="*/ 587 w 658"/>
                  <a:gd name="T53" fmla="*/ 171 h 658"/>
                  <a:gd name="T54" fmla="*/ 569 w 658"/>
                  <a:gd name="T55" fmla="*/ 227 h 658"/>
                  <a:gd name="T56" fmla="*/ 601 w 658"/>
                  <a:gd name="T57" fmla="*/ 279 h 658"/>
                  <a:gd name="T58" fmla="*/ 657 w 658"/>
                  <a:gd name="T59" fmla="*/ 317 h 658"/>
                  <a:gd name="T60" fmla="*/ 654 w 658"/>
                  <a:gd name="T61" fmla="*/ 377 h 658"/>
                  <a:gd name="T62" fmla="*/ 594 w 658"/>
                  <a:gd name="T63" fmla="*/ 407 h 658"/>
                  <a:gd name="T64" fmla="*/ 560 w 658"/>
                  <a:gd name="T65" fmla="*/ 451 h 658"/>
                  <a:gd name="T66" fmla="*/ 575 w 658"/>
                  <a:gd name="T67" fmla="*/ 523 h 658"/>
                  <a:gd name="T68" fmla="*/ 527 w 658"/>
                  <a:gd name="T69" fmla="*/ 592 h 658"/>
                  <a:gd name="T70" fmla="*/ 529 w 658"/>
                  <a:gd name="T71" fmla="*/ 329 h 658"/>
                  <a:gd name="T72" fmla="*/ 129 w 658"/>
                  <a:gd name="T73" fmla="*/ 330 h 658"/>
                  <a:gd name="T74" fmla="*/ 529 w 658"/>
                  <a:gd name="T75" fmla="*/ 32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658">
                    <a:moveTo>
                      <a:pt x="511" y="597"/>
                    </a:moveTo>
                    <a:cubicBezTo>
                      <a:pt x="501" y="598"/>
                      <a:pt x="494" y="591"/>
                      <a:pt x="486" y="587"/>
                    </a:cubicBezTo>
                    <a:cubicBezTo>
                      <a:pt x="476" y="582"/>
                      <a:pt x="467" y="576"/>
                      <a:pt x="457" y="571"/>
                    </a:cubicBezTo>
                    <a:cubicBezTo>
                      <a:pt x="449" y="567"/>
                      <a:pt x="440" y="567"/>
                      <a:pt x="432" y="571"/>
                    </a:cubicBezTo>
                    <a:cubicBezTo>
                      <a:pt x="421" y="575"/>
                      <a:pt x="411" y="578"/>
                      <a:pt x="400" y="582"/>
                    </a:cubicBezTo>
                    <a:cubicBezTo>
                      <a:pt x="390" y="586"/>
                      <a:pt x="383" y="593"/>
                      <a:pt x="379" y="603"/>
                    </a:cubicBezTo>
                    <a:cubicBezTo>
                      <a:pt x="375" y="614"/>
                      <a:pt x="370" y="626"/>
                      <a:pt x="367" y="638"/>
                    </a:cubicBezTo>
                    <a:cubicBezTo>
                      <a:pt x="364" y="647"/>
                      <a:pt x="353" y="658"/>
                      <a:pt x="342" y="657"/>
                    </a:cubicBezTo>
                    <a:cubicBezTo>
                      <a:pt x="328" y="657"/>
                      <a:pt x="313" y="658"/>
                      <a:pt x="299" y="657"/>
                    </a:cubicBezTo>
                    <a:cubicBezTo>
                      <a:pt x="291" y="656"/>
                      <a:pt x="283" y="655"/>
                      <a:pt x="275" y="652"/>
                    </a:cubicBezTo>
                    <a:cubicBezTo>
                      <a:pt x="266" y="649"/>
                      <a:pt x="262" y="641"/>
                      <a:pt x="260" y="632"/>
                    </a:cubicBezTo>
                    <a:cubicBezTo>
                      <a:pt x="257" y="619"/>
                      <a:pt x="254" y="606"/>
                      <a:pt x="251" y="594"/>
                    </a:cubicBezTo>
                    <a:cubicBezTo>
                      <a:pt x="247" y="583"/>
                      <a:pt x="240" y="576"/>
                      <a:pt x="230" y="572"/>
                    </a:cubicBezTo>
                    <a:cubicBezTo>
                      <a:pt x="220" y="567"/>
                      <a:pt x="211" y="563"/>
                      <a:pt x="201" y="558"/>
                    </a:cubicBezTo>
                    <a:cubicBezTo>
                      <a:pt x="189" y="552"/>
                      <a:pt x="177" y="554"/>
                      <a:pt x="165" y="561"/>
                    </a:cubicBezTo>
                    <a:cubicBezTo>
                      <a:pt x="155" y="566"/>
                      <a:pt x="144" y="571"/>
                      <a:pt x="134" y="576"/>
                    </a:cubicBezTo>
                    <a:cubicBezTo>
                      <a:pt x="124" y="579"/>
                      <a:pt x="114" y="579"/>
                      <a:pt x="106" y="571"/>
                    </a:cubicBezTo>
                    <a:cubicBezTo>
                      <a:pt x="100" y="565"/>
                      <a:pt x="95" y="559"/>
                      <a:pt x="89" y="553"/>
                    </a:cubicBezTo>
                    <a:cubicBezTo>
                      <a:pt x="82" y="545"/>
                      <a:pt x="75" y="537"/>
                      <a:pt x="68" y="529"/>
                    </a:cubicBezTo>
                    <a:cubicBezTo>
                      <a:pt x="59" y="518"/>
                      <a:pt x="59" y="507"/>
                      <a:pt x="66" y="494"/>
                    </a:cubicBezTo>
                    <a:cubicBezTo>
                      <a:pt x="73" y="482"/>
                      <a:pt x="81" y="470"/>
                      <a:pt x="88" y="458"/>
                    </a:cubicBezTo>
                    <a:cubicBezTo>
                      <a:pt x="90" y="455"/>
                      <a:pt x="91" y="452"/>
                      <a:pt x="92" y="449"/>
                    </a:cubicBezTo>
                    <a:cubicBezTo>
                      <a:pt x="95" y="443"/>
                      <a:pt x="91" y="439"/>
                      <a:pt x="89" y="434"/>
                    </a:cubicBezTo>
                    <a:cubicBezTo>
                      <a:pt x="86" y="423"/>
                      <a:pt x="82" y="413"/>
                      <a:pt x="78" y="402"/>
                    </a:cubicBezTo>
                    <a:cubicBezTo>
                      <a:pt x="74" y="391"/>
                      <a:pt x="66" y="383"/>
                      <a:pt x="54" y="379"/>
                    </a:cubicBezTo>
                    <a:cubicBezTo>
                      <a:pt x="42" y="375"/>
                      <a:pt x="30" y="371"/>
                      <a:pt x="18" y="366"/>
                    </a:cubicBezTo>
                    <a:cubicBezTo>
                      <a:pt x="9" y="362"/>
                      <a:pt x="1" y="355"/>
                      <a:pt x="1" y="343"/>
                    </a:cubicBezTo>
                    <a:cubicBezTo>
                      <a:pt x="0" y="323"/>
                      <a:pt x="0" y="303"/>
                      <a:pt x="3" y="283"/>
                    </a:cubicBezTo>
                    <a:cubicBezTo>
                      <a:pt x="5" y="271"/>
                      <a:pt x="15" y="262"/>
                      <a:pt x="26" y="260"/>
                    </a:cubicBezTo>
                    <a:cubicBezTo>
                      <a:pt x="40" y="257"/>
                      <a:pt x="53" y="254"/>
                      <a:pt x="66" y="251"/>
                    </a:cubicBezTo>
                    <a:cubicBezTo>
                      <a:pt x="75" y="248"/>
                      <a:pt x="82" y="242"/>
                      <a:pt x="86" y="234"/>
                    </a:cubicBezTo>
                    <a:cubicBezTo>
                      <a:pt x="92" y="223"/>
                      <a:pt x="97" y="211"/>
                      <a:pt x="102" y="200"/>
                    </a:cubicBezTo>
                    <a:cubicBezTo>
                      <a:pt x="106" y="191"/>
                      <a:pt x="105" y="181"/>
                      <a:pt x="101" y="172"/>
                    </a:cubicBezTo>
                    <a:cubicBezTo>
                      <a:pt x="95" y="160"/>
                      <a:pt x="89" y="148"/>
                      <a:pt x="83" y="136"/>
                    </a:cubicBezTo>
                    <a:cubicBezTo>
                      <a:pt x="79" y="125"/>
                      <a:pt x="80" y="115"/>
                      <a:pt x="87" y="107"/>
                    </a:cubicBezTo>
                    <a:cubicBezTo>
                      <a:pt x="100" y="91"/>
                      <a:pt x="115" y="78"/>
                      <a:pt x="132" y="66"/>
                    </a:cubicBezTo>
                    <a:cubicBezTo>
                      <a:pt x="141" y="60"/>
                      <a:pt x="153" y="60"/>
                      <a:pt x="162" y="65"/>
                    </a:cubicBezTo>
                    <a:cubicBezTo>
                      <a:pt x="173" y="72"/>
                      <a:pt x="185" y="80"/>
                      <a:pt x="197" y="87"/>
                    </a:cubicBezTo>
                    <a:cubicBezTo>
                      <a:pt x="206" y="92"/>
                      <a:pt x="217" y="93"/>
                      <a:pt x="228" y="90"/>
                    </a:cubicBezTo>
                    <a:cubicBezTo>
                      <a:pt x="238" y="86"/>
                      <a:pt x="249" y="83"/>
                      <a:pt x="259" y="78"/>
                    </a:cubicBezTo>
                    <a:cubicBezTo>
                      <a:pt x="267" y="75"/>
                      <a:pt x="274" y="68"/>
                      <a:pt x="277" y="59"/>
                    </a:cubicBezTo>
                    <a:cubicBezTo>
                      <a:pt x="282" y="46"/>
                      <a:pt x="287" y="32"/>
                      <a:pt x="292" y="19"/>
                    </a:cubicBezTo>
                    <a:cubicBezTo>
                      <a:pt x="295" y="9"/>
                      <a:pt x="306" y="1"/>
                      <a:pt x="316" y="0"/>
                    </a:cubicBezTo>
                    <a:cubicBezTo>
                      <a:pt x="337" y="0"/>
                      <a:pt x="357" y="1"/>
                      <a:pt x="377" y="4"/>
                    </a:cubicBezTo>
                    <a:cubicBezTo>
                      <a:pt x="386" y="5"/>
                      <a:pt x="396" y="16"/>
                      <a:pt x="398" y="26"/>
                    </a:cubicBezTo>
                    <a:cubicBezTo>
                      <a:pt x="401" y="39"/>
                      <a:pt x="404" y="53"/>
                      <a:pt x="408" y="66"/>
                    </a:cubicBezTo>
                    <a:cubicBezTo>
                      <a:pt x="410" y="75"/>
                      <a:pt x="416" y="82"/>
                      <a:pt x="424" y="87"/>
                    </a:cubicBezTo>
                    <a:cubicBezTo>
                      <a:pt x="434" y="92"/>
                      <a:pt x="445" y="97"/>
                      <a:pt x="456" y="102"/>
                    </a:cubicBezTo>
                    <a:cubicBezTo>
                      <a:pt x="467" y="106"/>
                      <a:pt x="477" y="105"/>
                      <a:pt x="487" y="100"/>
                    </a:cubicBezTo>
                    <a:cubicBezTo>
                      <a:pt x="500" y="94"/>
                      <a:pt x="512" y="88"/>
                      <a:pt x="524" y="83"/>
                    </a:cubicBezTo>
                    <a:cubicBezTo>
                      <a:pt x="534" y="79"/>
                      <a:pt x="544" y="80"/>
                      <a:pt x="552" y="88"/>
                    </a:cubicBezTo>
                    <a:cubicBezTo>
                      <a:pt x="562" y="98"/>
                      <a:pt x="574" y="107"/>
                      <a:pt x="582" y="118"/>
                    </a:cubicBezTo>
                    <a:cubicBezTo>
                      <a:pt x="590" y="127"/>
                      <a:pt x="599" y="137"/>
                      <a:pt x="597" y="151"/>
                    </a:cubicBezTo>
                    <a:cubicBezTo>
                      <a:pt x="596" y="159"/>
                      <a:pt x="591" y="165"/>
                      <a:pt x="587" y="171"/>
                    </a:cubicBezTo>
                    <a:cubicBezTo>
                      <a:pt x="582" y="181"/>
                      <a:pt x="576" y="190"/>
                      <a:pt x="570" y="199"/>
                    </a:cubicBezTo>
                    <a:cubicBezTo>
                      <a:pt x="564" y="208"/>
                      <a:pt x="563" y="217"/>
                      <a:pt x="569" y="227"/>
                    </a:cubicBezTo>
                    <a:cubicBezTo>
                      <a:pt x="573" y="236"/>
                      <a:pt x="576" y="246"/>
                      <a:pt x="579" y="255"/>
                    </a:cubicBezTo>
                    <a:cubicBezTo>
                      <a:pt x="583" y="266"/>
                      <a:pt x="590" y="275"/>
                      <a:pt x="601" y="279"/>
                    </a:cubicBezTo>
                    <a:cubicBezTo>
                      <a:pt x="613" y="283"/>
                      <a:pt x="626" y="288"/>
                      <a:pt x="638" y="292"/>
                    </a:cubicBezTo>
                    <a:cubicBezTo>
                      <a:pt x="648" y="295"/>
                      <a:pt x="658" y="306"/>
                      <a:pt x="657" y="317"/>
                    </a:cubicBezTo>
                    <a:cubicBezTo>
                      <a:pt x="657" y="322"/>
                      <a:pt x="658" y="328"/>
                      <a:pt x="658" y="334"/>
                    </a:cubicBezTo>
                    <a:cubicBezTo>
                      <a:pt x="657" y="348"/>
                      <a:pt x="656" y="363"/>
                      <a:pt x="654" y="377"/>
                    </a:cubicBezTo>
                    <a:cubicBezTo>
                      <a:pt x="653" y="386"/>
                      <a:pt x="642" y="396"/>
                      <a:pt x="633" y="398"/>
                    </a:cubicBezTo>
                    <a:cubicBezTo>
                      <a:pt x="620" y="401"/>
                      <a:pt x="607" y="404"/>
                      <a:pt x="594" y="407"/>
                    </a:cubicBezTo>
                    <a:cubicBezTo>
                      <a:pt x="581" y="411"/>
                      <a:pt x="574" y="421"/>
                      <a:pt x="569" y="433"/>
                    </a:cubicBezTo>
                    <a:cubicBezTo>
                      <a:pt x="566" y="440"/>
                      <a:pt x="563" y="446"/>
                      <a:pt x="560" y="451"/>
                    </a:cubicBezTo>
                    <a:cubicBezTo>
                      <a:pt x="552" y="465"/>
                      <a:pt x="553" y="479"/>
                      <a:pt x="560" y="493"/>
                    </a:cubicBezTo>
                    <a:cubicBezTo>
                      <a:pt x="565" y="503"/>
                      <a:pt x="570" y="513"/>
                      <a:pt x="575" y="523"/>
                    </a:cubicBezTo>
                    <a:cubicBezTo>
                      <a:pt x="579" y="534"/>
                      <a:pt x="578" y="544"/>
                      <a:pt x="570" y="553"/>
                    </a:cubicBezTo>
                    <a:cubicBezTo>
                      <a:pt x="557" y="567"/>
                      <a:pt x="543" y="580"/>
                      <a:pt x="527" y="592"/>
                    </a:cubicBezTo>
                    <a:cubicBezTo>
                      <a:pt x="522" y="595"/>
                      <a:pt x="517" y="597"/>
                      <a:pt x="511" y="597"/>
                    </a:cubicBezTo>
                    <a:close/>
                    <a:moveTo>
                      <a:pt x="529" y="329"/>
                    </a:moveTo>
                    <a:cubicBezTo>
                      <a:pt x="529" y="219"/>
                      <a:pt x="438" y="129"/>
                      <a:pt x="329" y="129"/>
                    </a:cubicBezTo>
                    <a:cubicBezTo>
                      <a:pt x="218" y="130"/>
                      <a:pt x="129" y="219"/>
                      <a:pt x="129" y="330"/>
                    </a:cubicBezTo>
                    <a:cubicBezTo>
                      <a:pt x="130" y="439"/>
                      <a:pt x="219" y="529"/>
                      <a:pt x="329" y="529"/>
                    </a:cubicBezTo>
                    <a:cubicBezTo>
                      <a:pt x="440" y="529"/>
                      <a:pt x="529" y="439"/>
                      <a:pt x="529" y="32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8">
                <a:extLst>
                  <a:ext uri="{FF2B5EF4-FFF2-40B4-BE49-F238E27FC236}">
                    <a16:creationId xmlns:a16="http://schemas.microsoft.com/office/drawing/2014/main" id="{57BB5D58-3FA0-45E2-9ACC-9D83A8C7891E}"/>
                  </a:ext>
                </a:extLst>
              </p:cNvPr>
              <p:cNvSpPr/>
              <p:nvPr/>
            </p:nvSpPr>
            <p:spPr>
              <a:xfrm>
                <a:off x="6675150" y="2352582"/>
                <a:ext cx="751416" cy="751416"/>
              </a:xfrm>
              <a:prstGeom prst="ellipse">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a:extLst>
              <a:ext uri="{FF2B5EF4-FFF2-40B4-BE49-F238E27FC236}">
                <a16:creationId xmlns:a16="http://schemas.microsoft.com/office/drawing/2014/main" id="{2F7285D5-AEBE-4CF6-B61C-5250F30BDC14}"/>
              </a:ext>
            </a:extLst>
          </p:cNvPr>
          <p:cNvSpPr txBox="1"/>
          <p:nvPr/>
        </p:nvSpPr>
        <p:spPr>
          <a:xfrm>
            <a:off x="1989209" y="1621014"/>
            <a:ext cx="9870559" cy="3785652"/>
          </a:xfrm>
          <a:prstGeom prst="rect">
            <a:avLst/>
          </a:prstGeom>
          <a:noFill/>
        </p:spPr>
        <p:txBody>
          <a:bodyPr wrap="square" rtlCol="0">
            <a:spAutoFit/>
          </a:bodyPr>
          <a:lstStyle/>
          <a:p>
            <a:pPr marL="742950" lvl="1" indent="-285750">
              <a:buFont typeface="Arial" panose="020B0604020202020204" pitchFamily="34" charset="0"/>
              <a:buChar char="•"/>
            </a:pPr>
            <a:r>
              <a:rPr lang="en-US" sz="1600" dirty="0" smtClean="0">
                <a:latin typeface="Open Sans" panose="020B0606030504020204"/>
              </a:rPr>
              <a:t>Increasing levels of corruption in the country, and persistent dropping on the global corruption index</a:t>
            </a:r>
          </a:p>
          <a:p>
            <a:pPr lvl="1"/>
            <a:endParaRPr lang="en-US" sz="1600" dirty="0" smtClean="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Selective application of justice on corruption cases</a:t>
            </a:r>
          </a:p>
          <a:p>
            <a:pPr lvl="1"/>
            <a:endParaRPr lang="en-US" sz="1600" dirty="0" smtClean="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High probability of recurrence of corrupt and fraudulent practices manifested by increasing new </a:t>
            </a:r>
            <a:r>
              <a:rPr lang="en-US" sz="1600" dirty="0" smtClean="0">
                <a:latin typeface="Open Sans" panose="020B0606030504020204"/>
              </a:rPr>
              <a:t>reported </a:t>
            </a:r>
            <a:r>
              <a:rPr lang="en-US" sz="1600" dirty="0" smtClean="0">
                <a:latin typeface="Open Sans" panose="020B0606030504020204"/>
              </a:rPr>
              <a:t>cases</a:t>
            </a:r>
          </a:p>
          <a:p>
            <a:pPr marL="742950" lvl="1" indent="-285750">
              <a:buFont typeface="Arial" panose="020B0604020202020204" pitchFamily="34" charset="0"/>
              <a:buChar char="•"/>
            </a:pPr>
            <a:endParaRPr lang="en-US" sz="1600" dirty="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Absence of merit, fairness and sanity in most supply chains and job markets</a:t>
            </a:r>
          </a:p>
          <a:p>
            <a:pPr marL="742950" lvl="1" indent="-285750">
              <a:buFont typeface="Arial" panose="020B0604020202020204" pitchFamily="34" charset="0"/>
              <a:buChar char="•"/>
            </a:pPr>
            <a:endParaRPr lang="en-US" sz="1600" dirty="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Absence of equally accessible pools of suppliers, contractors, and service providers</a:t>
            </a:r>
          </a:p>
          <a:p>
            <a:pPr marL="742950" lvl="1" indent="-285750">
              <a:buFont typeface="Arial" panose="020B0604020202020204" pitchFamily="34" charset="0"/>
              <a:buChar char="•"/>
            </a:pPr>
            <a:endParaRPr lang="en-US" sz="1600" dirty="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Absence of smart and civilized culture of respecting orderly legitimate queues  </a:t>
            </a:r>
          </a:p>
          <a:p>
            <a:pPr lvl="1"/>
            <a:endParaRPr lang="en-US" sz="1600" dirty="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Existence of high sourcing or procurement costs for both individuals and institutions  </a:t>
            </a:r>
            <a:endParaRPr lang="en-US" sz="1600" dirty="0">
              <a:latin typeface="Open Sans" panose="020B0606030504020204"/>
            </a:endParaRPr>
          </a:p>
          <a:p>
            <a:r>
              <a:rPr lang="en-US" sz="1600" dirty="0">
                <a:latin typeface="Open Sans" panose="020B0606030504020204"/>
              </a:rPr>
              <a:t>  </a:t>
            </a:r>
          </a:p>
          <a:p>
            <a:pPr lvl="1"/>
            <a:r>
              <a:rPr lang="en-US" sz="1600" dirty="0" smtClean="0">
                <a:latin typeface="Open Sans" panose="020B0606030504020204"/>
              </a:rPr>
              <a:t>     </a:t>
            </a:r>
            <a:endParaRPr lang="en-US" sz="1600" dirty="0">
              <a:latin typeface="Open Sans" panose="020B0606030504020204"/>
            </a:endParaRPr>
          </a:p>
        </p:txBody>
      </p:sp>
    </p:spTree>
    <p:extLst>
      <p:ext uri="{BB962C8B-B14F-4D97-AF65-F5344CB8AC3E}">
        <p14:creationId xmlns:p14="http://schemas.microsoft.com/office/powerpoint/2010/main" val="145678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64847-F02E-4B3A-9965-DBA5A96A18A2}"/>
              </a:ext>
            </a:extLst>
          </p:cNvPr>
          <p:cNvSpPr txBox="1"/>
          <p:nvPr/>
        </p:nvSpPr>
        <p:spPr>
          <a:xfrm>
            <a:off x="1075672" y="647956"/>
            <a:ext cx="9956800" cy="861774"/>
          </a:xfrm>
          <a:prstGeom prst="rect">
            <a:avLst/>
          </a:prstGeom>
          <a:noFill/>
        </p:spPr>
        <p:txBody>
          <a:bodyPr wrap="square" rtlCol="0">
            <a:spAutoFit/>
          </a:bodyPr>
          <a:lstStyle/>
          <a:p>
            <a:pPr lvl="0" algn="ctr">
              <a:defRPr/>
            </a:pPr>
            <a:r>
              <a:rPr lang="en-US" sz="5000" b="1" dirty="0" smtClean="0">
                <a:latin typeface="Noto Sans" panose="020B0502040504020204" pitchFamily="34"/>
                <a:ea typeface="Noto Sans" panose="020B0502040504020204" pitchFamily="34"/>
                <a:cs typeface="Noto Sans" panose="020B0502040504020204" pitchFamily="34"/>
              </a:rPr>
              <a:t>Corruption overview in Malawi</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5" name="TextBox 4">
            <a:extLst>
              <a:ext uri="{FF2B5EF4-FFF2-40B4-BE49-F238E27FC236}">
                <a16:creationId xmlns:a16="http://schemas.microsoft.com/office/drawing/2014/main" id="{2F7285D5-AEBE-4CF6-B61C-5250F30BDC14}"/>
              </a:ext>
            </a:extLst>
          </p:cNvPr>
          <p:cNvSpPr txBox="1"/>
          <p:nvPr/>
        </p:nvSpPr>
        <p:spPr>
          <a:xfrm>
            <a:off x="1633240" y="1495162"/>
            <a:ext cx="7227650" cy="2308324"/>
          </a:xfrm>
          <a:prstGeom prst="rect">
            <a:avLst/>
          </a:prstGeom>
          <a:noFill/>
        </p:spPr>
        <p:txBody>
          <a:bodyPr wrap="square" rtlCol="0">
            <a:spAutoFit/>
          </a:bodyPr>
          <a:lstStyle/>
          <a:p>
            <a:pPr marL="742950" lvl="1" indent="-285750">
              <a:buFont typeface="Arial" panose="020B0604020202020204" pitchFamily="34" charset="0"/>
              <a:buChar char="•"/>
            </a:pPr>
            <a:r>
              <a:rPr lang="en-US" sz="1600" dirty="0" smtClean="0">
                <a:latin typeface="Open Sans" panose="020B0606030504020204"/>
              </a:rPr>
              <a:t>Corruption </a:t>
            </a:r>
            <a:r>
              <a:rPr lang="en-US" sz="1600" dirty="0">
                <a:latin typeface="Open Sans" panose="020B0606030504020204"/>
              </a:rPr>
              <a:t>is an act of bribery to dishonestly influence a commercial or legal decision in one’s </a:t>
            </a:r>
            <a:r>
              <a:rPr lang="en-US" sz="1600" dirty="0" err="1">
                <a:latin typeface="Open Sans" panose="020B0606030504020204"/>
              </a:rPr>
              <a:t>favour</a:t>
            </a:r>
            <a:r>
              <a:rPr lang="en-US" sz="1600" dirty="0">
                <a:latin typeface="Open Sans" panose="020B0606030504020204"/>
              </a:rPr>
              <a:t>, and/or to be accorded preferential treatment to jump an orderly legitimate queue. </a:t>
            </a:r>
            <a:r>
              <a:rPr lang="en-US" sz="1600" dirty="0" smtClean="0">
                <a:latin typeface="Open Sans" panose="020B0606030504020204"/>
              </a:rPr>
              <a:t> </a:t>
            </a:r>
          </a:p>
          <a:p>
            <a:pPr marL="742950" lvl="1" indent="-285750">
              <a:buFont typeface="Arial" panose="020B0604020202020204" pitchFamily="34" charset="0"/>
              <a:buChar char="•"/>
            </a:pPr>
            <a:endParaRPr lang="en-US" sz="1600" dirty="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Present estimates indicate that about </a:t>
            </a:r>
            <a:r>
              <a:rPr lang="en-US" sz="1600" dirty="0">
                <a:latin typeface="Open Sans" panose="020B0606030504020204"/>
              </a:rPr>
              <a:t>30% of public funds are lost through </a:t>
            </a:r>
            <a:r>
              <a:rPr lang="en-US" sz="1600" dirty="0" smtClean="0">
                <a:latin typeface="Open Sans" panose="020B0606030504020204"/>
              </a:rPr>
              <a:t>corruption and fraud </a:t>
            </a:r>
            <a:r>
              <a:rPr lang="en-US" sz="1600" dirty="0">
                <a:latin typeface="Open Sans" panose="020B0606030504020204"/>
              </a:rPr>
              <a:t>annually. </a:t>
            </a:r>
          </a:p>
          <a:p>
            <a:pPr lvl="1"/>
            <a:endParaRPr lang="en-US" sz="1600" dirty="0">
              <a:latin typeface="Open Sans" panose="020B0606030504020204"/>
            </a:endParaRPr>
          </a:p>
          <a:p>
            <a:pPr marL="742950" lvl="1" indent="-285750">
              <a:buFont typeface="Arial" panose="020B0604020202020204" pitchFamily="34" charset="0"/>
              <a:buChar char="•"/>
            </a:pPr>
            <a:r>
              <a:rPr lang="en-US" sz="1600" dirty="0" smtClean="0">
                <a:latin typeface="Open Sans" panose="020B0606030504020204"/>
              </a:rPr>
              <a:t> </a:t>
            </a:r>
            <a:r>
              <a:rPr lang="en-US" sz="1600" dirty="0">
                <a:latin typeface="Open Sans" panose="020B0606030504020204"/>
              </a:rPr>
              <a:t>The following are some of the most common and fertile areas of corrupt </a:t>
            </a:r>
            <a:r>
              <a:rPr lang="en-US" sz="1600" dirty="0" smtClean="0">
                <a:latin typeface="Open Sans" panose="020B0606030504020204"/>
              </a:rPr>
              <a:t>practices:</a:t>
            </a:r>
            <a:r>
              <a:rPr lang="en-US" sz="1600" dirty="0">
                <a:latin typeface="Open Sans" panose="020B0606030504020204"/>
              </a:rPr>
              <a:t>	</a:t>
            </a:r>
          </a:p>
        </p:txBody>
      </p:sp>
      <p:sp>
        <p:nvSpPr>
          <p:cNvPr id="10" name="Oval 9">
            <a:extLst>
              <a:ext uri="{FF2B5EF4-FFF2-40B4-BE49-F238E27FC236}">
                <a16:creationId xmlns:a16="http://schemas.microsoft.com/office/drawing/2014/main" id="{153D3CDC-87CE-4B7E-B4A3-6496D6D6A532}"/>
              </a:ext>
            </a:extLst>
          </p:cNvPr>
          <p:cNvSpPr/>
          <p:nvPr/>
        </p:nvSpPr>
        <p:spPr>
          <a:xfrm>
            <a:off x="2651747" y="3895819"/>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a:t>
            </a:r>
          </a:p>
        </p:txBody>
      </p:sp>
      <p:sp>
        <p:nvSpPr>
          <p:cNvPr id="11" name="Oval 10">
            <a:extLst>
              <a:ext uri="{FF2B5EF4-FFF2-40B4-BE49-F238E27FC236}">
                <a16:creationId xmlns:a16="http://schemas.microsoft.com/office/drawing/2014/main" id="{153D3CDC-87CE-4B7E-B4A3-6496D6D6A532}"/>
              </a:ext>
            </a:extLst>
          </p:cNvPr>
          <p:cNvSpPr/>
          <p:nvPr/>
        </p:nvSpPr>
        <p:spPr>
          <a:xfrm>
            <a:off x="2651746" y="4621476"/>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Noto Sans" panose="020B0502040504020204" pitchFamily="34"/>
                <a:ea typeface="Noto Sans" panose="020B0502040504020204" pitchFamily="34"/>
                <a:cs typeface="Noto Sans" panose="020B0502040504020204" pitchFamily="34"/>
              </a:rPr>
              <a:t>2</a:t>
            </a: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2" name="Oval 11">
            <a:extLst>
              <a:ext uri="{FF2B5EF4-FFF2-40B4-BE49-F238E27FC236}">
                <a16:creationId xmlns:a16="http://schemas.microsoft.com/office/drawing/2014/main" id="{153D3CDC-87CE-4B7E-B4A3-6496D6D6A532}"/>
              </a:ext>
            </a:extLst>
          </p:cNvPr>
          <p:cNvSpPr/>
          <p:nvPr/>
        </p:nvSpPr>
        <p:spPr>
          <a:xfrm>
            <a:off x="2651745" y="5209863"/>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latin typeface="Noto Sans" panose="020B0502040504020204" pitchFamily="34"/>
                <a:ea typeface="Noto Sans" panose="020B0502040504020204" pitchFamily="34"/>
                <a:cs typeface="Noto Sans" panose="020B0502040504020204" pitchFamily="34"/>
              </a:rPr>
              <a:t>3</a:t>
            </a: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3" name="Oval 12">
            <a:extLst>
              <a:ext uri="{FF2B5EF4-FFF2-40B4-BE49-F238E27FC236}">
                <a16:creationId xmlns:a16="http://schemas.microsoft.com/office/drawing/2014/main" id="{153D3CDC-87CE-4B7E-B4A3-6496D6D6A532}"/>
              </a:ext>
            </a:extLst>
          </p:cNvPr>
          <p:cNvSpPr/>
          <p:nvPr/>
        </p:nvSpPr>
        <p:spPr>
          <a:xfrm>
            <a:off x="2651745" y="5898355"/>
            <a:ext cx="451117" cy="451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4</a:t>
            </a: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2F7285D5-AEBE-4CF6-B61C-5250F30BDC14}"/>
              </a:ext>
            </a:extLst>
          </p:cNvPr>
          <p:cNvSpPr txBox="1"/>
          <p:nvPr/>
        </p:nvSpPr>
        <p:spPr>
          <a:xfrm>
            <a:off x="2781473" y="3894118"/>
            <a:ext cx="5093208" cy="2631490"/>
          </a:xfrm>
          <a:prstGeom prst="rect">
            <a:avLst/>
          </a:prstGeom>
          <a:noFill/>
        </p:spPr>
        <p:txBody>
          <a:bodyPr wrap="square" rtlCol="0">
            <a:spAutoFit/>
          </a:bodyPr>
          <a:lstStyle/>
          <a:p>
            <a:pPr lvl="1"/>
            <a:r>
              <a:rPr lang="en-US" sz="1500" dirty="0" smtClean="0">
                <a:latin typeface="Open Sans" panose="020B0606030504020204"/>
              </a:rPr>
              <a:t>Tender </a:t>
            </a:r>
            <a:r>
              <a:rPr lang="en-US" sz="1500" dirty="0">
                <a:latin typeface="Open Sans" panose="020B0606030504020204"/>
              </a:rPr>
              <a:t>Bidding  and </a:t>
            </a:r>
            <a:r>
              <a:rPr lang="en-US" sz="1500" dirty="0" smtClean="0">
                <a:latin typeface="Open Sans" panose="020B0606030504020204"/>
              </a:rPr>
              <a:t>Procurement</a:t>
            </a:r>
          </a:p>
          <a:p>
            <a:pPr lvl="1"/>
            <a:endParaRPr lang="en-US" sz="1500" dirty="0">
              <a:latin typeface="Open Sans" panose="020B0606030504020204"/>
            </a:endParaRPr>
          </a:p>
          <a:p>
            <a:pPr lvl="1"/>
            <a:endParaRPr lang="en-US" sz="1500" dirty="0" smtClean="0">
              <a:latin typeface="Open Sans" panose="020B0606030504020204"/>
            </a:endParaRPr>
          </a:p>
          <a:p>
            <a:pPr lvl="1"/>
            <a:r>
              <a:rPr lang="en-US" sz="1500" dirty="0" smtClean="0">
                <a:latin typeface="Open Sans" panose="020B0606030504020204"/>
              </a:rPr>
              <a:t>Regulation </a:t>
            </a:r>
            <a:r>
              <a:rPr lang="en-US" sz="1500" dirty="0">
                <a:latin typeface="Open Sans" panose="020B0606030504020204"/>
              </a:rPr>
              <a:t>and </a:t>
            </a:r>
            <a:r>
              <a:rPr lang="en-US" sz="1500" dirty="0" smtClean="0">
                <a:latin typeface="Open Sans" panose="020B0606030504020204"/>
              </a:rPr>
              <a:t>Control</a:t>
            </a:r>
          </a:p>
          <a:p>
            <a:pPr lvl="1"/>
            <a:endParaRPr lang="en-US" sz="1500" dirty="0" smtClean="0">
              <a:latin typeface="Open Sans" panose="020B0606030504020204"/>
            </a:endParaRPr>
          </a:p>
          <a:p>
            <a:pPr lvl="1"/>
            <a:endParaRPr lang="en-US" sz="1500" dirty="0">
              <a:latin typeface="Open Sans" panose="020B0606030504020204"/>
            </a:endParaRPr>
          </a:p>
          <a:p>
            <a:pPr lvl="1"/>
            <a:r>
              <a:rPr lang="en-US" sz="1500" dirty="0" smtClean="0">
                <a:latin typeface="Open Sans" panose="020B0606030504020204"/>
              </a:rPr>
              <a:t>Public </a:t>
            </a:r>
            <a:r>
              <a:rPr lang="en-US" sz="1500" dirty="0">
                <a:latin typeface="Open Sans" panose="020B0606030504020204"/>
              </a:rPr>
              <a:t>Service </a:t>
            </a:r>
            <a:r>
              <a:rPr lang="en-US" sz="1500" dirty="0" smtClean="0">
                <a:latin typeface="Open Sans" panose="020B0606030504020204"/>
              </a:rPr>
              <a:t>Providers</a:t>
            </a:r>
          </a:p>
          <a:p>
            <a:pPr lvl="1"/>
            <a:endParaRPr lang="en-US" sz="1500" dirty="0">
              <a:latin typeface="Open Sans" panose="020B0606030504020204"/>
            </a:endParaRPr>
          </a:p>
          <a:p>
            <a:pPr lvl="1"/>
            <a:endParaRPr lang="en-US" sz="1500" dirty="0" smtClean="0">
              <a:latin typeface="Open Sans" panose="020B0606030504020204"/>
            </a:endParaRPr>
          </a:p>
          <a:p>
            <a:pPr lvl="1"/>
            <a:r>
              <a:rPr lang="en-US" sz="1500" dirty="0" smtClean="0">
                <a:latin typeface="Open Sans" panose="020B0606030504020204"/>
              </a:rPr>
              <a:t>Fight </a:t>
            </a:r>
            <a:r>
              <a:rPr lang="en-US" sz="1500" dirty="0">
                <a:latin typeface="Open Sans" panose="020B0606030504020204"/>
              </a:rPr>
              <a:t>On Corruption </a:t>
            </a:r>
          </a:p>
          <a:p>
            <a:pPr lvl="1"/>
            <a:r>
              <a:rPr lang="en-US" sz="1500" dirty="0">
                <a:latin typeface="Open Sans" panose="020B0606030504020204"/>
              </a:rPr>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728" y="3504033"/>
            <a:ext cx="5082713" cy="335486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296" y="2945052"/>
            <a:ext cx="653101" cy="1426322"/>
          </a:xfrm>
          <a:prstGeom prst="rect">
            <a:avLst/>
          </a:prstGeom>
        </p:spPr>
      </p:pic>
    </p:spTree>
    <p:extLst>
      <p:ext uri="{BB962C8B-B14F-4D97-AF65-F5344CB8AC3E}">
        <p14:creationId xmlns:p14="http://schemas.microsoft.com/office/powerpoint/2010/main" val="399704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19805</TotalTime>
  <Words>1756</Words>
  <Application>Microsoft Office PowerPoint</Application>
  <PresentationFormat>Widescreen</PresentationFormat>
  <Paragraphs>230</Paragraphs>
  <Slides>19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Noto Sans</vt:lpstr>
      <vt:lpstr>Open Sans</vt:lpstr>
      <vt:lpstr>Times New Roman</vt:lpstr>
      <vt:lpstr>Wingdings</vt:lpstr>
      <vt:lpstr>Office Theme</vt:lpstr>
      <vt:lpstr>PowerPoint Presentation</vt:lpstr>
      <vt:lpstr>WARNING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DELL</cp:lastModifiedBy>
  <cp:revision>1272</cp:revision>
  <dcterms:created xsi:type="dcterms:W3CDTF">2017-12-05T16:25:52Z</dcterms:created>
  <dcterms:modified xsi:type="dcterms:W3CDTF">2023-09-27T13:01:58Z</dcterms:modified>
</cp:coreProperties>
</file>